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309" r:id="rId2"/>
    <p:sldId id="292" r:id="rId3"/>
    <p:sldId id="310" r:id="rId4"/>
    <p:sldId id="258" r:id="rId5"/>
    <p:sldId id="260" r:id="rId6"/>
    <p:sldId id="311" r:id="rId7"/>
    <p:sldId id="312" r:id="rId8"/>
    <p:sldId id="313" r:id="rId9"/>
    <p:sldId id="314" r:id="rId10"/>
    <p:sldId id="315" r:id="rId11"/>
    <p:sldId id="316" r:id="rId12"/>
    <p:sldId id="317" r:id="rId13"/>
    <p:sldId id="318" r:id="rId14"/>
    <p:sldId id="331" r:id="rId15"/>
    <p:sldId id="330" r:id="rId16"/>
    <p:sldId id="319" r:id="rId17"/>
    <p:sldId id="320" r:id="rId18"/>
    <p:sldId id="321" r:id="rId19"/>
    <p:sldId id="322" r:id="rId20"/>
    <p:sldId id="323" r:id="rId21"/>
    <p:sldId id="324" r:id="rId22"/>
    <p:sldId id="325" r:id="rId23"/>
    <p:sldId id="328" r:id="rId24"/>
    <p:sldId id="326" r:id="rId25"/>
    <p:sldId id="327" r:id="rId26"/>
    <p:sldId id="33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3" autoAdjust="0"/>
    <p:restoredTop sz="89367" autoAdjust="0"/>
  </p:normalViewPr>
  <p:slideViewPr>
    <p:cSldViewPr snapToGrid="0">
      <p:cViewPr varScale="1">
        <p:scale>
          <a:sx n="69" d="100"/>
          <a:sy n="69" d="100"/>
        </p:scale>
        <p:origin x="489"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DBE90D-6443-45D5-AB73-6A7D0CBCCF85}"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US"/>
        </a:p>
      </dgm:t>
    </dgm:pt>
    <dgm:pt modelId="{E0D21F2D-1907-45F1-9B93-BB1762A94325}" type="pres">
      <dgm:prSet presAssocID="{2FDBE90D-6443-45D5-AB73-6A7D0CBCCF85}" presName="matrix" presStyleCnt="0">
        <dgm:presLayoutVars>
          <dgm:chMax val="1"/>
          <dgm:dir/>
          <dgm:resizeHandles val="exact"/>
        </dgm:presLayoutVars>
      </dgm:prSet>
      <dgm:spPr/>
    </dgm:pt>
  </dgm:ptLst>
  <dgm:cxnLst>
    <dgm:cxn modelId="{0ED6465E-DA6A-4410-A68E-A5C5BDC5C01F}" type="presOf" srcId="{2FDBE90D-6443-45D5-AB73-6A7D0CBCCF85}" destId="{E0D21F2D-1907-45F1-9B93-BB1762A94325}" srcOrd="0" destOrd="0" presId="urn:microsoft.com/office/officeart/2005/8/layout/matrix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FFCED8-506F-49AF-BE73-3D1A33480DE3}" type="datetimeFigureOut">
              <a:rPr lang="en-US" smtClean="0"/>
              <a:t>9/8/2025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394981-F5B7-436B-9962-151FBDD8AD94}" type="slidenum">
              <a:rPr lang="en-US" smtClean="0"/>
              <a:t>‹#›</a:t>
            </a:fld>
            <a:endParaRPr lang="en-US"/>
          </a:p>
        </p:txBody>
      </p:sp>
    </p:spTree>
    <p:extLst>
      <p:ext uri="{BB962C8B-B14F-4D97-AF65-F5344CB8AC3E}">
        <p14:creationId xmlns:p14="http://schemas.microsoft.com/office/powerpoint/2010/main" val="1729425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394981-F5B7-436B-9962-151FBDD8AD94}" type="slidenum">
              <a:rPr lang="en-US" smtClean="0"/>
              <a:t>4</a:t>
            </a:fld>
            <a:endParaRPr lang="en-US"/>
          </a:p>
        </p:txBody>
      </p:sp>
    </p:spTree>
    <p:extLst>
      <p:ext uri="{BB962C8B-B14F-4D97-AF65-F5344CB8AC3E}">
        <p14:creationId xmlns:p14="http://schemas.microsoft.com/office/powerpoint/2010/main" val="38458387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algorithm is O(1) if its execution time is constant, meaning it does not depend on the number of data items. For example, a push operation on a stack implemented using an array is O(1). An algorithm of O(2n) is generally impractical for large data sets because even a small increase in the size of n (e.g., from n to n + 1) can drastically double the execution time. An example of this is the recursive Fibonacci algorithm. </a:t>
            </a:r>
          </a:p>
          <a:p>
            <a:endParaRPr lang="en-US" dirty="0"/>
          </a:p>
          <a:p>
            <a:r>
              <a:rPr lang="en-US" dirty="0"/>
              <a:t>On the other hand, an algorithm with a time complexity of log2(n) is typically more efficient, as the data size is halved with each operation. Binary search is an example of such an algorithm. </a:t>
            </a:r>
          </a:p>
          <a:p>
            <a:endParaRPr lang="en-US" dirty="0"/>
          </a:p>
        </p:txBody>
      </p:sp>
      <p:sp>
        <p:nvSpPr>
          <p:cNvPr id="4" name="Slide Number Placeholder 3"/>
          <p:cNvSpPr>
            <a:spLocks noGrp="1"/>
          </p:cNvSpPr>
          <p:nvPr>
            <p:ph type="sldNum" sz="quarter" idx="5"/>
          </p:nvPr>
        </p:nvSpPr>
        <p:spPr/>
        <p:txBody>
          <a:bodyPr/>
          <a:lstStyle/>
          <a:p>
            <a:fld id="{EB394981-F5B7-436B-9962-151FBDD8AD94}" type="slidenum">
              <a:rPr lang="en-US" smtClean="0"/>
              <a:t>8</a:t>
            </a:fld>
            <a:endParaRPr lang="en-US"/>
          </a:p>
        </p:txBody>
      </p:sp>
    </p:spTree>
    <p:extLst>
      <p:ext uri="{BB962C8B-B14F-4D97-AF65-F5344CB8AC3E}">
        <p14:creationId xmlns:p14="http://schemas.microsoft.com/office/powerpoint/2010/main" val="154421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buNone/>
            </a:pPr>
            <a:r>
              <a:rPr lang="en-US" sz="1200" dirty="0">
                <a:effectLst/>
                <a:latin typeface="Times New Roman" panose="02020603050405020304" pitchFamily="18" charset="0"/>
                <a:ea typeface="DengXian" panose="02010600030101010101" pitchFamily="2" charset="-122"/>
              </a:rPr>
              <a:t>Assuming the total number of </a:t>
            </a:r>
            <a:r>
              <a:rPr lang="en-US" sz="1200" dirty="0" err="1">
                <a:effectLst/>
                <a:latin typeface="Times New Roman" panose="02020603050405020304" pitchFamily="18" charset="0"/>
                <a:ea typeface="DengXian" panose="02010600030101010101" pitchFamily="2" charset="-122"/>
              </a:rPr>
              <a:t>halvings</a:t>
            </a:r>
            <a:r>
              <a:rPr lang="en-US" sz="1200" dirty="0">
                <a:effectLst/>
                <a:latin typeface="Times New Roman" panose="02020603050405020304" pitchFamily="18" charset="0"/>
                <a:ea typeface="DengXian" panose="02010600030101010101" pitchFamily="2" charset="-122"/>
              </a:rPr>
              <a:t> is </a:t>
            </a:r>
            <a:r>
              <a:rPr lang="en-US" sz="1000" dirty="0">
                <a:effectLst/>
                <a:latin typeface="Consolas" panose="020B0609020204030204" pitchFamily="49" charset="0"/>
                <a:ea typeface="DengXian" panose="02010600030101010101" pitchFamily="2" charset="-122"/>
                <a:cs typeface="Times New Roman" panose="02020603050405020304" pitchFamily="18" charset="0"/>
              </a:rPr>
              <a:t>k</a:t>
            </a:r>
            <a:r>
              <a:rPr lang="en-US" sz="1200" dirty="0">
                <a:effectLst/>
                <a:latin typeface="Times New Roman" panose="02020603050405020304" pitchFamily="18" charset="0"/>
                <a:ea typeface="DengXian" panose="02010600030101010101" pitchFamily="2" charset="-122"/>
              </a:rPr>
              <a:t>, the total number of iterations will be </a:t>
            </a:r>
            <a:r>
              <a:rPr lang="en-US" sz="1000" dirty="0">
                <a:effectLst/>
                <a:latin typeface="Consolas" panose="020B0609020204030204" pitchFamily="49" charset="0"/>
                <a:ea typeface="DengXian" panose="02010600030101010101" pitchFamily="2" charset="-122"/>
                <a:cs typeface="Times New Roman" panose="02020603050405020304" pitchFamily="18" charset="0"/>
              </a:rPr>
              <a:t>k+1</a:t>
            </a:r>
            <a:r>
              <a:rPr lang="en-US" sz="1200" dirty="0">
                <a:effectLst/>
                <a:latin typeface="Times New Roman" panose="02020603050405020304" pitchFamily="18" charset="0"/>
                <a:ea typeface="DengXian" panose="02010600030101010101" pitchFamily="2" charset="-122"/>
              </a:rPr>
              <a:t>. This leads to the following relationship:</a:t>
            </a:r>
          </a:p>
          <a:p>
            <a:pPr marL="0" marR="0">
              <a:buNone/>
            </a:pPr>
            <a:r>
              <a:rPr lang="en-US" sz="1200" dirty="0">
                <a:effectLst/>
                <a:latin typeface="Times New Roman" panose="02020603050405020304" pitchFamily="18" charset="0"/>
                <a:ea typeface="DengXian" panose="02010600030101010101" pitchFamily="2" charset="-122"/>
              </a:rPr>
              <a:t> </a:t>
            </a:r>
          </a:p>
          <a:p>
            <a:pPr marL="457200" marR="0">
              <a:buNone/>
            </a:pPr>
            <a:r>
              <a:rPr lang="en-US" sz="1200" dirty="0">
                <a:effectLst/>
                <a:latin typeface="Times New Roman" panose="02020603050405020304" pitchFamily="18" charset="0"/>
                <a:ea typeface="DengXian" panose="02010600030101010101" pitchFamily="2" charset="-122"/>
              </a:rPr>
              <a:t>n/2</a:t>
            </a:r>
            <a:r>
              <a:rPr lang="en-US" sz="1200" baseline="30000" dirty="0">
                <a:effectLst/>
                <a:latin typeface="Times New Roman" panose="02020603050405020304" pitchFamily="18" charset="0"/>
                <a:ea typeface="DengXian" panose="02010600030101010101" pitchFamily="2" charset="-122"/>
              </a:rPr>
              <a:t>k</a:t>
            </a:r>
            <a:r>
              <a:rPr lang="en-US" sz="1200" dirty="0">
                <a:effectLst/>
                <a:latin typeface="Times New Roman" panose="02020603050405020304" pitchFamily="18" charset="0"/>
                <a:ea typeface="DengXian" panose="02010600030101010101" pitchFamily="2" charset="-122"/>
              </a:rPr>
              <a:t> &lt; 2 ==&gt;</a:t>
            </a:r>
          </a:p>
          <a:p>
            <a:pPr marL="457200" marR="0">
              <a:buNone/>
            </a:pPr>
            <a:r>
              <a:rPr lang="en-US" sz="1200" dirty="0">
                <a:effectLst/>
                <a:latin typeface="Times New Roman" panose="02020603050405020304" pitchFamily="18" charset="0"/>
                <a:ea typeface="DengXian" panose="02010600030101010101" pitchFamily="2" charset="-122"/>
              </a:rPr>
              <a:t> </a:t>
            </a:r>
          </a:p>
          <a:p>
            <a:pPr marL="457200" marR="0">
              <a:buNone/>
            </a:pPr>
            <a:r>
              <a:rPr lang="en-US" sz="1200" dirty="0">
                <a:effectLst/>
                <a:latin typeface="Times New Roman" panose="02020603050405020304" pitchFamily="18" charset="0"/>
                <a:ea typeface="DengXian" panose="02010600030101010101" pitchFamily="2" charset="-122"/>
              </a:rPr>
              <a:t>n &lt; 2</a:t>
            </a:r>
            <a:r>
              <a:rPr lang="en-US" sz="1200" baseline="30000" dirty="0">
                <a:effectLst/>
                <a:latin typeface="Times New Roman" panose="02020603050405020304" pitchFamily="18" charset="0"/>
                <a:ea typeface="DengXian" panose="02010600030101010101" pitchFamily="2" charset="-122"/>
              </a:rPr>
              <a:t>k+1 </a:t>
            </a:r>
            <a:r>
              <a:rPr lang="en-US" sz="1200" dirty="0">
                <a:effectLst/>
                <a:latin typeface="Times New Roman" panose="02020603050405020304" pitchFamily="18" charset="0"/>
                <a:ea typeface="DengXian" panose="02010600030101010101" pitchFamily="2" charset="-122"/>
              </a:rPr>
              <a:t>==&gt;</a:t>
            </a:r>
          </a:p>
          <a:p>
            <a:pPr marL="457200" marR="0">
              <a:buNone/>
            </a:pPr>
            <a:r>
              <a:rPr lang="en-US" sz="1200" dirty="0">
                <a:effectLst/>
                <a:latin typeface="Times New Roman" panose="02020603050405020304" pitchFamily="18" charset="0"/>
                <a:ea typeface="DengXian" panose="02010600030101010101" pitchFamily="2" charset="-122"/>
              </a:rPr>
              <a:t> </a:t>
            </a:r>
          </a:p>
          <a:p>
            <a:pPr marL="457200" marR="0">
              <a:buNone/>
            </a:pPr>
            <a:r>
              <a:rPr lang="en-US" sz="1200" dirty="0">
                <a:effectLst/>
                <a:latin typeface="Times New Roman" panose="02020603050405020304" pitchFamily="18" charset="0"/>
                <a:ea typeface="DengXian" panose="02010600030101010101" pitchFamily="2" charset="-122"/>
              </a:rPr>
              <a:t>log</a:t>
            </a:r>
            <a:r>
              <a:rPr lang="en-US" sz="1200" baseline="-25000" dirty="0">
                <a:effectLst/>
                <a:latin typeface="Times New Roman" panose="02020603050405020304" pitchFamily="18" charset="0"/>
                <a:ea typeface="DengXian" panose="02010600030101010101" pitchFamily="2" charset="-122"/>
              </a:rPr>
              <a:t>2</a:t>
            </a:r>
            <a:r>
              <a:rPr lang="en-US" sz="1200" dirty="0">
                <a:effectLst/>
                <a:latin typeface="Times New Roman" panose="02020603050405020304" pitchFamily="18" charset="0"/>
                <a:ea typeface="DengXian" panose="02010600030101010101" pitchFamily="2" charset="-122"/>
              </a:rPr>
              <a:t>n &lt; k+1</a:t>
            </a:r>
          </a:p>
          <a:p>
            <a:pPr marL="0" marR="0">
              <a:buNone/>
            </a:pPr>
            <a:r>
              <a:rPr lang="en-US" sz="1200" dirty="0">
                <a:effectLst/>
                <a:latin typeface="Times New Roman" panose="02020603050405020304" pitchFamily="18" charset="0"/>
                <a:ea typeface="DengXian" panose="02010600030101010101" pitchFamily="2" charset="-122"/>
              </a:rPr>
              <a:t> </a:t>
            </a:r>
          </a:p>
          <a:p>
            <a:pPr marL="0" marR="0">
              <a:buNone/>
            </a:pPr>
            <a:r>
              <a:rPr lang="en-US" sz="1200" dirty="0">
                <a:effectLst/>
                <a:latin typeface="Times New Roman" panose="02020603050405020304" pitchFamily="18" charset="0"/>
                <a:ea typeface="DengXian" panose="02010600030101010101" pitchFamily="2" charset="-122"/>
              </a:rPr>
              <a:t>So we can take the integer part of </a:t>
            </a:r>
            <a:r>
              <a:rPr lang="en-US" sz="1000" dirty="0">
                <a:effectLst/>
                <a:latin typeface="Consolas" panose="020B0609020204030204" pitchFamily="49" charset="0"/>
                <a:ea typeface="DengXian" panose="02010600030101010101" pitchFamily="2" charset="-122"/>
                <a:cs typeface="Times New Roman" panose="02020603050405020304" pitchFamily="18" charset="0"/>
              </a:rPr>
              <a:t>log</a:t>
            </a:r>
            <a:r>
              <a:rPr lang="en-US" sz="1000" baseline="-25000" dirty="0">
                <a:effectLst/>
                <a:latin typeface="Consolas" panose="020B0609020204030204" pitchFamily="49" charset="0"/>
                <a:ea typeface="DengXian" panose="02010600030101010101" pitchFamily="2" charset="-122"/>
                <a:cs typeface="Times New Roman" panose="02020603050405020304" pitchFamily="18" charset="0"/>
              </a:rPr>
              <a:t>2</a:t>
            </a:r>
            <a:r>
              <a:rPr lang="en-US" sz="1000" dirty="0">
                <a:effectLst/>
                <a:latin typeface="Consolas" panose="020B0609020204030204" pitchFamily="49" charset="0"/>
                <a:ea typeface="DengXian" panose="02010600030101010101" pitchFamily="2" charset="-122"/>
                <a:cs typeface="Times New Roman" panose="02020603050405020304" pitchFamily="18" charset="0"/>
              </a:rPr>
              <a:t>n</a:t>
            </a:r>
            <a:r>
              <a:rPr lang="en-US" sz="1200" dirty="0">
                <a:effectLst/>
                <a:latin typeface="Times New Roman" panose="02020603050405020304" pitchFamily="18" charset="0"/>
                <a:ea typeface="DengXian" panose="02010600030101010101" pitchFamily="2" charset="-122"/>
              </a:rPr>
              <a:t> for </a:t>
            </a:r>
            <a:r>
              <a:rPr lang="en-US" sz="1000" dirty="0">
                <a:effectLst/>
                <a:latin typeface="Consolas" panose="020B0609020204030204" pitchFamily="49" charset="0"/>
                <a:ea typeface="DengXian" panose="02010600030101010101" pitchFamily="2" charset="-122"/>
                <a:cs typeface="Times New Roman" panose="02020603050405020304" pitchFamily="18" charset="0"/>
              </a:rPr>
              <a:t>k</a:t>
            </a:r>
            <a:r>
              <a:rPr lang="en-US" sz="1200" dirty="0">
                <a:effectLst/>
                <a:latin typeface="Times New Roman" panose="02020603050405020304" pitchFamily="18" charset="0"/>
                <a:ea typeface="DengXian" panose="02010600030101010101" pitchFamily="2" charset="-122"/>
              </a:rPr>
              <a:t>. </a:t>
            </a:r>
          </a:p>
          <a:p>
            <a:pPr marL="0" marR="0">
              <a:buNone/>
            </a:pPr>
            <a:r>
              <a:rPr lang="en-US" sz="1200" dirty="0">
                <a:effectLst/>
                <a:latin typeface="Times New Roman" panose="02020603050405020304" pitchFamily="18" charset="0"/>
                <a:ea typeface="DengXian" panose="02010600030101010101" pitchFamily="2" charset="-122"/>
              </a:rPr>
              <a:t> </a:t>
            </a:r>
          </a:p>
          <a:p>
            <a:pPr marL="0" marR="0">
              <a:buNone/>
            </a:pPr>
            <a:r>
              <a:rPr lang="en-US" sz="1200" i="1" dirty="0">
                <a:effectLst/>
                <a:latin typeface="Times New Roman" panose="02020603050405020304" pitchFamily="18" charset="0"/>
                <a:ea typeface="DengXian" panose="02010600030101010101" pitchFamily="2" charset="-122"/>
              </a:rPr>
              <a:t>T(n) &lt;= C*log</a:t>
            </a:r>
            <a:r>
              <a:rPr lang="en-US" sz="1200" i="1" baseline="-25000" dirty="0">
                <a:effectLst/>
                <a:latin typeface="Times New Roman" panose="02020603050405020304" pitchFamily="18" charset="0"/>
                <a:ea typeface="DengXian" panose="02010600030101010101" pitchFamily="2" charset="-122"/>
              </a:rPr>
              <a:t>2</a:t>
            </a:r>
            <a:r>
              <a:rPr lang="en-US" sz="1200" i="1" dirty="0">
                <a:effectLst/>
                <a:latin typeface="Times New Roman" panose="02020603050405020304" pitchFamily="18" charset="0"/>
                <a:ea typeface="DengXian" panose="02010600030101010101" pitchFamily="2" charset="-122"/>
              </a:rPr>
              <a:t>n + 2</a:t>
            </a:r>
            <a:r>
              <a:rPr lang="en-US" sz="1200" dirty="0">
                <a:effectLst/>
                <a:latin typeface="Times New Roman" panose="02020603050405020304" pitchFamily="18" charset="0"/>
                <a:ea typeface="DengXian" panose="02010600030101010101" pitchFamily="2" charset="-122"/>
              </a:rPr>
              <a:t>, which is </a:t>
            </a:r>
            <a:r>
              <a:rPr lang="en-US" sz="1200" i="1" dirty="0">
                <a:effectLst/>
                <a:latin typeface="Times New Roman" panose="02020603050405020304" pitchFamily="18" charset="0"/>
                <a:ea typeface="DengXian" panose="02010600030101010101" pitchFamily="2" charset="-122"/>
              </a:rPr>
              <a:t>O(log</a:t>
            </a:r>
            <a:r>
              <a:rPr lang="en-US" sz="1200" i="1" baseline="-25000" dirty="0">
                <a:effectLst/>
                <a:latin typeface="Times New Roman" panose="02020603050405020304" pitchFamily="18" charset="0"/>
                <a:ea typeface="DengXian" panose="02010600030101010101" pitchFamily="2" charset="-122"/>
              </a:rPr>
              <a:t>2</a:t>
            </a:r>
            <a:r>
              <a:rPr lang="en-US" sz="1200" i="1" dirty="0">
                <a:effectLst/>
                <a:latin typeface="Times New Roman" panose="02020603050405020304" pitchFamily="18" charset="0"/>
                <a:ea typeface="DengXian" panose="02010600030101010101" pitchFamily="2" charset="-122"/>
              </a:rPr>
              <a:t>n).</a:t>
            </a:r>
            <a:endParaRPr lang="en-US" sz="1200" dirty="0">
              <a:effectLst/>
              <a:latin typeface="Times New Roman" panose="02020603050405020304" pitchFamily="18" charset="0"/>
              <a:ea typeface="DengXian" panose="02010600030101010101" pitchFamily="2" charset="-122"/>
            </a:endParaRPr>
          </a:p>
          <a:p>
            <a:endParaRPr lang="en-US" dirty="0"/>
          </a:p>
        </p:txBody>
      </p:sp>
      <p:sp>
        <p:nvSpPr>
          <p:cNvPr id="4" name="Slide Number Placeholder 3"/>
          <p:cNvSpPr>
            <a:spLocks noGrp="1"/>
          </p:cNvSpPr>
          <p:nvPr>
            <p:ph type="sldNum" sz="quarter" idx="5"/>
          </p:nvPr>
        </p:nvSpPr>
        <p:spPr/>
        <p:txBody>
          <a:bodyPr/>
          <a:lstStyle/>
          <a:p>
            <a:fld id="{EB394981-F5B7-436B-9962-151FBDD8AD94}" type="slidenum">
              <a:rPr lang="en-US" smtClean="0"/>
              <a:t>17</a:t>
            </a:fld>
            <a:endParaRPr lang="en-US"/>
          </a:p>
        </p:txBody>
      </p:sp>
    </p:spTree>
    <p:extLst>
      <p:ext uri="{BB962C8B-B14F-4D97-AF65-F5344CB8AC3E}">
        <p14:creationId xmlns:p14="http://schemas.microsoft.com/office/powerpoint/2010/main" val="376772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236AB9-7C0E-ECFA-9F43-F5590D80CC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EF0D3E-8F0B-26AB-5A2D-D9857EEEA2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118485-2B31-B136-1A96-17B18F879582}"/>
              </a:ext>
            </a:extLst>
          </p:cNvPr>
          <p:cNvSpPr>
            <a:spLocks noGrp="1"/>
          </p:cNvSpPr>
          <p:nvPr>
            <p:ph type="body" idx="1"/>
          </p:nvPr>
        </p:nvSpPr>
        <p:spPr/>
        <p:txBody>
          <a:bodyPr/>
          <a:lstStyle/>
          <a:p>
            <a:r>
              <a:rPr lang="en-US" dirty="0"/>
              <a:t>the number of execution steps remains consistent regardless of whether it is the worst case, average case, or best case</a:t>
            </a:r>
          </a:p>
        </p:txBody>
      </p:sp>
      <p:sp>
        <p:nvSpPr>
          <p:cNvPr id="4" name="Slide Number Placeholder 3">
            <a:extLst>
              <a:ext uri="{FF2B5EF4-FFF2-40B4-BE49-F238E27FC236}">
                <a16:creationId xmlns:a16="http://schemas.microsoft.com/office/drawing/2014/main" id="{C7702239-DD09-2109-145E-66FB37F8FD40}"/>
              </a:ext>
            </a:extLst>
          </p:cNvPr>
          <p:cNvSpPr>
            <a:spLocks noGrp="1"/>
          </p:cNvSpPr>
          <p:nvPr>
            <p:ph type="sldNum" sz="quarter" idx="5"/>
          </p:nvPr>
        </p:nvSpPr>
        <p:spPr/>
        <p:txBody>
          <a:bodyPr/>
          <a:lstStyle/>
          <a:p>
            <a:fld id="{EB394981-F5B7-436B-9962-151FBDD8AD94}" type="slidenum">
              <a:rPr lang="en-US" smtClean="0"/>
              <a:t>18</a:t>
            </a:fld>
            <a:endParaRPr lang="en-US"/>
          </a:p>
        </p:txBody>
      </p:sp>
    </p:spTree>
    <p:extLst>
      <p:ext uri="{BB962C8B-B14F-4D97-AF65-F5344CB8AC3E}">
        <p14:creationId xmlns:p14="http://schemas.microsoft.com/office/powerpoint/2010/main" val="3365506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5F9F42-EF3B-9709-54E9-E7201ACB0F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2EB949-7810-4741-4CEC-26EE2AAF05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826065-4C2F-C374-AB17-8A06C521DCAC}"/>
              </a:ext>
            </a:extLst>
          </p:cNvPr>
          <p:cNvSpPr>
            <a:spLocks noGrp="1"/>
          </p:cNvSpPr>
          <p:nvPr>
            <p:ph type="body" idx="1"/>
          </p:nvPr>
        </p:nvSpPr>
        <p:spPr/>
        <p:txBody>
          <a:bodyPr/>
          <a:lstStyle/>
          <a:p>
            <a:r>
              <a:rPr lang="en-US" dirty="0"/>
              <a:t>In bubble sort, the inner loop checks for any out-of-order pairs that need to be swapped. If no such pairs exist, the sorting process stops. In the best-case scenario, where the list is already sorted, no swaps are needed, making it efficient for this situation.</a:t>
            </a:r>
          </a:p>
          <a:p>
            <a:r>
              <a:rPr lang="en-US" dirty="0"/>
              <a:t>In the worst case, where the list is in reverse order, T(n)=O(n2).</a:t>
            </a:r>
          </a:p>
          <a:p>
            <a:r>
              <a:rPr lang="en-US" dirty="0"/>
              <a:t>In the average case, bubble sort’s time complexity remains O(n2) due to the same polynomial growth.</a:t>
            </a:r>
          </a:p>
          <a:p>
            <a:r>
              <a:rPr lang="en-US" dirty="0"/>
              <a:t>From our analysis, we can conclude that bubble sort performs better than selection sort when the list is already sorted or partially sorted, as the inner loop allows for early termination in such cases.</a:t>
            </a:r>
          </a:p>
        </p:txBody>
      </p:sp>
      <p:sp>
        <p:nvSpPr>
          <p:cNvPr id="4" name="Slide Number Placeholder 3">
            <a:extLst>
              <a:ext uri="{FF2B5EF4-FFF2-40B4-BE49-F238E27FC236}">
                <a16:creationId xmlns:a16="http://schemas.microsoft.com/office/drawing/2014/main" id="{C395A93D-987D-6FF5-6565-5D62E3CA97AF}"/>
              </a:ext>
            </a:extLst>
          </p:cNvPr>
          <p:cNvSpPr>
            <a:spLocks noGrp="1"/>
          </p:cNvSpPr>
          <p:nvPr>
            <p:ph type="sldNum" sz="quarter" idx="5"/>
          </p:nvPr>
        </p:nvSpPr>
        <p:spPr/>
        <p:txBody>
          <a:bodyPr/>
          <a:lstStyle/>
          <a:p>
            <a:fld id="{EB394981-F5B7-436B-9962-151FBDD8AD94}" type="slidenum">
              <a:rPr lang="en-US" smtClean="0"/>
              <a:t>19</a:t>
            </a:fld>
            <a:endParaRPr lang="en-US"/>
          </a:p>
        </p:txBody>
      </p:sp>
    </p:spTree>
    <p:extLst>
      <p:ext uri="{BB962C8B-B14F-4D97-AF65-F5344CB8AC3E}">
        <p14:creationId xmlns:p14="http://schemas.microsoft.com/office/powerpoint/2010/main" val="24862168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694AE-7914-527D-6DE5-CBD0096651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8D4B1B-6D3E-6042-2A02-40CF72FCB7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AE731A-D41B-893E-2F83-6245128ED0AC}"/>
              </a:ext>
            </a:extLst>
          </p:cNvPr>
          <p:cNvSpPr>
            <a:spLocks noGrp="1"/>
          </p:cNvSpPr>
          <p:nvPr>
            <p:ph type="body" idx="1"/>
          </p:nvPr>
        </p:nvSpPr>
        <p:spPr/>
        <p:txBody>
          <a:bodyPr/>
          <a:lstStyle/>
          <a:p>
            <a:r>
              <a:rPr lang="en-US" dirty="0"/>
              <a:t>In the best case, the two </a:t>
            </a:r>
            <a:r>
              <a:rPr lang="en-US" dirty="0" err="1"/>
              <a:t>sublists</a:t>
            </a:r>
            <a:r>
              <a:rPr lang="en-US" dirty="0"/>
              <a:t> have approximately equal sizes, T(n) = n*log2n which is O(nlog2n).</a:t>
            </a:r>
          </a:p>
          <a:p>
            <a:r>
              <a:rPr lang="en-US" dirty="0"/>
              <a:t>the worst case occurs when the </a:t>
            </a:r>
            <a:r>
              <a:rPr lang="en-US" dirty="0" err="1"/>
              <a:t>sublist</a:t>
            </a:r>
            <a:r>
              <a:rPr lang="en-US" dirty="0"/>
              <a:t> is highly unbalanced around the pivot point, such as when the pivot is the smallest or largest element in the </a:t>
            </a:r>
            <a:r>
              <a:rPr lang="en-US" dirty="0" err="1"/>
              <a:t>sublist</a:t>
            </a:r>
            <a:r>
              <a:rPr lang="en-US" dirty="0"/>
              <a:t>. In this scenario, after each split, only one </a:t>
            </a:r>
            <a:r>
              <a:rPr lang="en-US" dirty="0" err="1"/>
              <a:t>sublist</a:t>
            </a:r>
            <a:r>
              <a:rPr lang="en-US" dirty="0"/>
              <a:t> remains, and the process continues until the </a:t>
            </a:r>
            <a:r>
              <a:rPr lang="en-US" dirty="0" err="1"/>
              <a:t>sublist</a:t>
            </a:r>
            <a:r>
              <a:rPr lang="en-US" dirty="0"/>
              <a:t> size becomes one. Therefore, the size of the </a:t>
            </a:r>
            <a:r>
              <a:rPr lang="en-US" dirty="0" err="1"/>
              <a:t>sublist</a:t>
            </a:r>
            <a:r>
              <a:rPr lang="en-US" dirty="0"/>
              <a:t> is reduced by one after each split, resulting in n splits. Since each Split() operation takes O(n), the total number of statements executed in the worst case is approximately T(n)=n2, which is O(n2).</a:t>
            </a:r>
          </a:p>
          <a:p>
            <a:r>
              <a:rPr lang="en-US" dirty="0"/>
              <a:t>In the average case, the time complexity is approximately T(n) = n*log2n which is O(nlog2n).</a:t>
            </a:r>
          </a:p>
          <a:p>
            <a:endParaRPr lang="en-US" dirty="0"/>
          </a:p>
        </p:txBody>
      </p:sp>
      <p:sp>
        <p:nvSpPr>
          <p:cNvPr id="4" name="Slide Number Placeholder 3">
            <a:extLst>
              <a:ext uri="{FF2B5EF4-FFF2-40B4-BE49-F238E27FC236}">
                <a16:creationId xmlns:a16="http://schemas.microsoft.com/office/drawing/2014/main" id="{FB9DD9D1-08B1-D66D-A690-A39F0430FA25}"/>
              </a:ext>
            </a:extLst>
          </p:cNvPr>
          <p:cNvSpPr>
            <a:spLocks noGrp="1"/>
          </p:cNvSpPr>
          <p:nvPr>
            <p:ph type="sldNum" sz="quarter" idx="5"/>
          </p:nvPr>
        </p:nvSpPr>
        <p:spPr/>
        <p:txBody>
          <a:bodyPr/>
          <a:lstStyle/>
          <a:p>
            <a:fld id="{EB394981-F5B7-436B-9962-151FBDD8AD94}" type="slidenum">
              <a:rPr lang="en-US" smtClean="0"/>
              <a:t>20</a:t>
            </a:fld>
            <a:endParaRPr lang="en-US"/>
          </a:p>
        </p:txBody>
      </p:sp>
    </p:spTree>
    <p:extLst>
      <p:ext uri="{BB962C8B-B14F-4D97-AF65-F5344CB8AC3E}">
        <p14:creationId xmlns:p14="http://schemas.microsoft.com/office/powerpoint/2010/main" val="1484118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D1520-CA5B-7D14-2B6D-6971010667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8A821B-16B0-447A-5D73-095E1CAC84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4C74D1-8959-9334-C47E-575BF4B55610}"/>
              </a:ext>
            </a:extLst>
          </p:cNvPr>
          <p:cNvSpPr>
            <a:spLocks noGrp="1"/>
          </p:cNvSpPr>
          <p:nvPr>
            <p:ph type="body" idx="1"/>
          </p:nvPr>
        </p:nvSpPr>
        <p:spPr/>
        <p:txBody>
          <a:bodyPr/>
          <a:lstStyle/>
          <a:p>
            <a:pPr marL="0" marR="0">
              <a:buNone/>
            </a:pPr>
            <a:r>
              <a:rPr lang="en-US" sz="1200" dirty="0">
                <a:effectLst/>
                <a:latin typeface="Times New Roman" panose="02020603050405020304" pitchFamily="18" charset="0"/>
                <a:ea typeface="DengXian" panose="02010600030101010101" pitchFamily="2" charset="-122"/>
              </a:rPr>
              <a:t>The </a:t>
            </a:r>
            <a:r>
              <a:rPr lang="en-US" sz="1000" dirty="0">
                <a:effectLst/>
                <a:latin typeface="Consolas" panose="020B0609020204030204" pitchFamily="49" charset="0"/>
                <a:ea typeface="DengXian" panose="02010600030101010101" pitchFamily="2" charset="-122"/>
                <a:cs typeface="Times New Roman" panose="02020603050405020304" pitchFamily="18" charset="0"/>
              </a:rPr>
              <a:t>Merge()</a:t>
            </a:r>
            <a:r>
              <a:rPr lang="en-US" sz="1200" dirty="0">
                <a:effectLst/>
                <a:latin typeface="Times New Roman" panose="02020603050405020304" pitchFamily="18" charset="0"/>
                <a:ea typeface="DengXian" panose="02010600030101010101" pitchFamily="2" charset="-122"/>
              </a:rPr>
              <a:t> method compares elements from both </a:t>
            </a:r>
            <a:r>
              <a:rPr lang="en-US" sz="1200" dirty="0" err="1">
                <a:effectLst/>
                <a:latin typeface="Times New Roman" panose="02020603050405020304" pitchFamily="18" charset="0"/>
                <a:ea typeface="DengXian" panose="02010600030101010101" pitchFamily="2" charset="-122"/>
              </a:rPr>
              <a:t>sublists</a:t>
            </a:r>
            <a:r>
              <a:rPr lang="en-US" sz="1200" dirty="0">
                <a:effectLst/>
                <a:latin typeface="Times New Roman" panose="02020603050405020304" pitchFamily="18" charset="0"/>
                <a:ea typeface="DengXian" panose="02010600030101010101" pitchFamily="2" charset="-122"/>
              </a:rPr>
              <a:t> and stores the sorted elements in a temporary array, which requires about </a:t>
            </a:r>
            <a:r>
              <a:rPr lang="en-US" sz="1200" i="1" dirty="0">
                <a:effectLst/>
                <a:latin typeface="Times New Roman" panose="02020603050405020304" pitchFamily="18" charset="0"/>
                <a:ea typeface="DengXian" panose="02010600030101010101" pitchFamily="2" charset="-122"/>
              </a:rPr>
              <a:t>n</a:t>
            </a:r>
            <a:r>
              <a:rPr lang="en-US" sz="1200" dirty="0">
                <a:effectLst/>
                <a:latin typeface="Times New Roman" panose="02020603050405020304" pitchFamily="18" charset="0"/>
                <a:ea typeface="DengXian" panose="02010600030101010101" pitchFamily="2" charset="-122"/>
              </a:rPr>
              <a:t> iterations. Afterward, the elements from the temporary array are copied back into the original array, which also requires approximately </a:t>
            </a:r>
            <a:r>
              <a:rPr lang="en-US" sz="1200" i="1" dirty="0">
                <a:effectLst/>
                <a:latin typeface="Times New Roman" panose="02020603050405020304" pitchFamily="18" charset="0"/>
                <a:ea typeface="DengXian" panose="02010600030101010101" pitchFamily="2" charset="-122"/>
              </a:rPr>
              <a:t>n</a:t>
            </a:r>
            <a:r>
              <a:rPr lang="en-US" sz="1200" dirty="0">
                <a:effectLst/>
                <a:latin typeface="Times New Roman" panose="02020603050405020304" pitchFamily="18" charset="0"/>
                <a:ea typeface="DengXian" panose="02010600030101010101" pitchFamily="2" charset="-122"/>
              </a:rPr>
              <a:t> iterations. Therefore, the time complexity for merge sort is </a:t>
            </a:r>
            <a:r>
              <a:rPr lang="en-US" sz="1200" i="1" dirty="0">
                <a:effectLst/>
                <a:latin typeface="Times New Roman" panose="02020603050405020304" pitchFamily="18" charset="0"/>
                <a:ea typeface="DengXian" panose="02010600030101010101" pitchFamily="2" charset="-122"/>
              </a:rPr>
              <a:t>T(n) = n*log2n</a:t>
            </a:r>
            <a:r>
              <a:rPr lang="en-US" sz="1200" dirty="0">
                <a:effectLst/>
                <a:latin typeface="Times New Roman" panose="02020603050405020304" pitchFamily="18" charset="0"/>
                <a:ea typeface="DengXian" panose="02010600030101010101" pitchFamily="2" charset="-122"/>
              </a:rPr>
              <a:t> which is </a:t>
            </a:r>
            <a:r>
              <a:rPr lang="en-US" sz="1200" i="1" dirty="0">
                <a:effectLst/>
                <a:latin typeface="Times New Roman" panose="02020603050405020304" pitchFamily="18" charset="0"/>
                <a:ea typeface="DengXian" panose="02010600030101010101" pitchFamily="2" charset="-122"/>
              </a:rPr>
              <a:t>O(nlog</a:t>
            </a:r>
            <a:r>
              <a:rPr lang="en-US" sz="1200" i="1" baseline="-25000" dirty="0">
                <a:effectLst/>
                <a:latin typeface="Times New Roman" panose="02020603050405020304" pitchFamily="18" charset="0"/>
                <a:ea typeface="DengXian" panose="02010600030101010101" pitchFamily="2" charset="-122"/>
              </a:rPr>
              <a:t>2</a:t>
            </a:r>
            <a:r>
              <a:rPr lang="en-US" sz="1200" i="1" dirty="0">
                <a:effectLst/>
                <a:latin typeface="Times New Roman" panose="02020603050405020304" pitchFamily="18" charset="0"/>
                <a:ea typeface="DengXian" panose="02010600030101010101" pitchFamily="2" charset="-122"/>
              </a:rPr>
              <a:t>n)</a:t>
            </a:r>
            <a:r>
              <a:rPr lang="en-US" sz="1200" dirty="0">
                <a:effectLst/>
                <a:latin typeface="Times New Roman" panose="02020603050405020304" pitchFamily="18" charset="0"/>
                <a:ea typeface="DengXian" panose="02010600030101010101" pitchFamily="2" charset="-122"/>
              </a:rPr>
              <a:t>.</a:t>
            </a:r>
          </a:p>
          <a:p>
            <a:endParaRPr lang="en-US" dirty="0"/>
          </a:p>
        </p:txBody>
      </p:sp>
      <p:sp>
        <p:nvSpPr>
          <p:cNvPr id="4" name="Slide Number Placeholder 3">
            <a:extLst>
              <a:ext uri="{FF2B5EF4-FFF2-40B4-BE49-F238E27FC236}">
                <a16:creationId xmlns:a16="http://schemas.microsoft.com/office/drawing/2014/main" id="{6075796B-75F8-4C70-E042-BF1432C59D6B}"/>
              </a:ext>
            </a:extLst>
          </p:cNvPr>
          <p:cNvSpPr>
            <a:spLocks noGrp="1"/>
          </p:cNvSpPr>
          <p:nvPr>
            <p:ph type="sldNum" sz="quarter" idx="5"/>
          </p:nvPr>
        </p:nvSpPr>
        <p:spPr/>
        <p:txBody>
          <a:bodyPr/>
          <a:lstStyle/>
          <a:p>
            <a:fld id="{EB394981-F5B7-436B-9962-151FBDD8AD94}" type="slidenum">
              <a:rPr lang="en-US" smtClean="0"/>
              <a:t>21</a:t>
            </a:fld>
            <a:endParaRPr lang="en-US"/>
          </a:p>
        </p:txBody>
      </p:sp>
    </p:spTree>
    <p:extLst>
      <p:ext uri="{BB962C8B-B14F-4D97-AF65-F5344CB8AC3E}">
        <p14:creationId xmlns:p14="http://schemas.microsoft.com/office/powerpoint/2010/main" val="1922698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70F5AD-E529-0575-B24C-2AB8A04229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F74B9C-1B25-0BF3-A416-A10BDE49E4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4A6FF7-7386-DA40-A068-5E23EBCD08F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A8FBD86-45D7-DE02-7882-9EB1834D1454}"/>
              </a:ext>
            </a:extLst>
          </p:cNvPr>
          <p:cNvSpPr>
            <a:spLocks noGrp="1"/>
          </p:cNvSpPr>
          <p:nvPr>
            <p:ph type="sldNum" sz="quarter" idx="5"/>
          </p:nvPr>
        </p:nvSpPr>
        <p:spPr/>
        <p:txBody>
          <a:bodyPr/>
          <a:lstStyle/>
          <a:p>
            <a:fld id="{EB394981-F5B7-436B-9962-151FBDD8AD94}" type="slidenum">
              <a:rPr lang="en-US" smtClean="0"/>
              <a:t>22</a:t>
            </a:fld>
            <a:endParaRPr lang="en-US"/>
          </a:p>
        </p:txBody>
      </p:sp>
    </p:spTree>
    <p:extLst>
      <p:ext uri="{BB962C8B-B14F-4D97-AF65-F5344CB8AC3E}">
        <p14:creationId xmlns:p14="http://schemas.microsoft.com/office/powerpoint/2010/main" val="466541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37353B-0D10-9A5C-C178-8F2069643A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25ADC0-912A-F508-480D-AFDAB10FF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C553E1-A9F1-2A06-3C2A-FDE5ED728F1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C843594-8F6C-B6F3-3C72-7F61437A2EAE}"/>
              </a:ext>
            </a:extLst>
          </p:cNvPr>
          <p:cNvSpPr>
            <a:spLocks noGrp="1"/>
          </p:cNvSpPr>
          <p:nvPr>
            <p:ph type="sldNum" sz="quarter" idx="5"/>
          </p:nvPr>
        </p:nvSpPr>
        <p:spPr/>
        <p:txBody>
          <a:bodyPr/>
          <a:lstStyle/>
          <a:p>
            <a:fld id="{EB394981-F5B7-436B-9962-151FBDD8AD94}" type="slidenum">
              <a:rPr lang="en-US" smtClean="0"/>
              <a:t>23</a:t>
            </a:fld>
            <a:endParaRPr lang="en-US"/>
          </a:p>
        </p:txBody>
      </p:sp>
    </p:spTree>
    <p:extLst>
      <p:ext uri="{BB962C8B-B14F-4D97-AF65-F5344CB8AC3E}">
        <p14:creationId xmlns:p14="http://schemas.microsoft.com/office/powerpoint/2010/main" val="1171253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599E3-8D9F-3F5B-0308-7F5329DEA5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A90651-91C2-BA19-35EC-A04BA9FD11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01DD5A-2112-6235-85DC-B1B299E85056}"/>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5" name="Footer Placeholder 4">
            <a:extLst>
              <a:ext uri="{FF2B5EF4-FFF2-40B4-BE49-F238E27FC236}">
                <a16:creationId xmlns:a16="http://schemas.microsoft.com/office/drawing/2014/main" id="{5CBA9076-7565-CDA6-EDBA-EC2961545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EAC44E-B761-B97D-C746-ECAB6BB965DA}"/>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306529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41B45-B749-84F1-7E0D-232A8B6C57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325F5B-9932-7B22-3C88-08AD57BC21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C74961-E805-FB33-5A16-E0CFA37168BE}"/>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5" name="Footer Placeholder 4">
            <a:extLst>
              <a:ext uri="{FF2B5EF4-FFF2-40B4-BE49-F238E27FC236}">
                <a16:creationId xmlns:a16="http://schemas.microsoft.com/office/drawing/2014/main" id="{CD59018F-11E0-CA53-A68B-C731CC5091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D87CFC-CA41-1297-94D3-F89EC65DA8CD}"/>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159380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1B2452-1456-A52C-F8D5-3234E07ED5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D70949-F825-32B2-260B-674118F1E7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2E993F-73E9-E7AE-2ED3-3D288F24A0BA}"/>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5" name="Footer Placeholder 4">
            <a:extLst>
              <a:ext uri="{FF2B5EF4-FFF2-40B4-BE49-F238E27FC236}">
                <a16:creationId xmlns:a16="http://schemas.microsoft.com/office/drawing/2014/main" id="{30306DBD-D9C7-84D2-27D0-26FD256837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178735-00EC-3CA0-1B73-68A025E39AC1}"/>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30626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E6AC-BA0C-3CB0-A332-C14B281CD8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267869-5FC6-53F4-7BC6-5136E5507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CB6CE0-9019-D821-C2F3-C78CF2C5C3FE}"/>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5" name="Footer Placeholder 4">
            <a:extLst>
              <a:ext uri="{FF2B5EF4-FFF2-40B4-BE49-F238E27FC236}">
                <a16:creationId xmlns:a16="http://schemas.microsoft.com/office/drawing/2014/main" id="{AEF96E9F-D2BE-3C4A-D26A-F7C5A5D11C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A8CC43-53EB-84ED-63B3-9A3403CEEF7A}"/>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89043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8D887-4D96-118D-73A2-1C895A67BD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1B085A-425F-FD3C-BC71-9A29495F906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74329D-6798-F07C-D487-6101B49A24AE}"/>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5" name="Footer Placeholder 4">
            <a:extLst>
              <a:ext uri="{FF2B5EF4-FFF2-40B4-BE49-F238E27FC236}">
                <a16:creationId xmlns:a16="http://schemas.microsoft.com/office/drawing/2014/main" id="{1C3F25C4-C66D-4341-42FF-9C7C602AD1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518A81-8750-B962-F8C6-6DA1403A7433}"/>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808004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CD042-266E-A796-1A36-96B70B2293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336A0C-4A74-A126-7A99-F06853058BB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5CC16C-9EAC-FE9F-396B-0241F79620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39D6F5-EFBE-6874-ED24-0A51C2684C6B}"/>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6" name="Footer Placeholder 5">
            <a:extLst>
              <a:ext uri="{FF2B5EF4-FFF2-40B4-BE49-F238E27FC236}">
                <a16:creationId xmlns:a16="http://schemas.microsoft.com/office/drawing/2014/main" id="{3ED1EDD0-9CCB-FAD1-C4F2-4E43F03FDF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2613EA-8DBD-A257-A690-042711A7B68E}"/>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664831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4ACE6-F826-5B66-2371-F2D502554A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D56492-1758-D69A-3E6F-15261B003F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BD8565-447E-7044-9CE0-673F60DC2F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3E43F8-3C42-54CA-4E92-F6A3940F26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A97A32-71E6-549D-B127-599697995C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8A95A3-01EC-6EF0-5031-5E525E62D5C5}"/>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8" name="Footer Placeholder 7">
            <a:extLst>
              <a:ext uri="{FF2B5EF4-FFF2-40B4-BE49-F238E27FC236}">
                <a16:creationId xmlns:a16="http://schemas.microsoft.com/office/drawing/2014/main" id="{E6274BE6-33F4-D96C-2405-87AEFEDCC6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FB891F-BE7B-C13D-681A-2C793B09D169}"/>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872095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75743-E60C-78E3-4219-5712DC7044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6DF502-5BB8-D822-01D7-20936C34EFBD}"/>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4" name="Footer Placeholder 3">
            <a:extLst>
              <a:ext uri="{FF2B5EF4-FFF2-40B4-BE49-F238E27FC236}">
                <a16:creationId xmlns:a16="http://schemas.microsoft.com/office/drawing/2014/main" id="{8955FAD0-C9E9-80E2-6DFA-0BC166AE63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4DCEC0-8357-5413-2403-9992319E81C6}"/>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98038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D9867B-72CF-0811-E65E-1F1A0A928E47}"/>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3" name="Footer Placeholder 2">
            <a:extLst>
              <a:ext uri="{FF2B5EF4-FFF2-40B4-BE49-F238E27FC236}">
                <a16:creationId xmlns:a16="http://schemas.microsoft.com/office/drawing/2014/main" id="{6B848B39-123B-5C1E-0B64-6FC3E2859D0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A3C226-40C4-ED8E-9C41-87B4E082F180}"/>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1273028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2E48C-0492-969D-5358-C6C95D650D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47FBA1-E0E8-57D0-829D-823FB90F41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A7BB11-40DB-E7BF-59DE-E5088FC55B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79E303-25F7-D260-0C1E-1C5D9A968060}"/>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6" name="Footer Placeholder 5">
            <a:extLst>
              <a:ext uri="{FF2B5EF4-FFF2-40B4-BE49-F238E27FC236}">
                <a16:creationId xmlns:a16="http://schemas.microsoft.com/office/drawing/2014/main" id="{9687058F-FFC4-BC2B-7574-A9DB1D7F53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A0D607-D6DB-9EBE-6590-0B6F3CFD7434}"/>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4082458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CB2A1-BC34-EA9A-859D-059A7A66EC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B26546-3C25-49A1-3B36-715D1745DB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7F8061-0760-C9C3-320B-EAD574AF2E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F327B0-28E5-1E67-61B0-C32CC09E5C18}"/>
              </a:ext>
            </a:extLst>
          </p:cNvPr>
          <p:cNvSpPr>
            <a:spLocks noGrp="1"/>
          </p:cNvSpPr>
          <p:nvPr>
            <p:ph type="dt" sz="half" idx="10"/>
          </p:nvPr>
        </p:nvSpPr>
        <p:spPr/>
        <p:txBody>
          <a:bodyPr/>
          <a:lstStyle/>
          <a:p>
            <a:fld id="{EEE8669A-962F-4ACD-AB1E-07597AA7AD56}" type="datetimeFigureOut">
              <a:rPr lang="en-US" smtClean="0"/>
              <a:t>9/8/2025</a:t>
            </a:fld>
            <a:endParaRPr lang="en-US"/>
          </a:p>
        </p:txBody>
      </p:sp>
      <p:sp>
        <p:nvSpPr>
          <p:cNvPr id="6" name="Footer Placeholder 5">
            <a:extLst>
              <a:ext uri="{FF2B5EF4-FFF2-40B4-BE49-F238E27FC236}">
                <a16:creationId xmlns:a16="http://schemas.microsoft.com/office/drawing/2014/main" id="{85B7E62B-ABB9-605C-5E4E-9BF3E4FF7D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2D59CD-E644-8A47-6C41-35307D327D2F}"/>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175657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BA9FD8-0BA2-A466-EEFA-529DB25161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8B1EC5-F665-6631-6BF9-22FB9539DF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4F9369-7ED6-38A0-734A-DD110F926D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EE8669A-962F-4ACD-AB1E-07597AA7AD56}" type="datetimeFigureOut">
              <a:rPr lang="en-US" smtClean="0"/>
              <a:t>9/8/2025</a:t>
            </a:fld>
            <a:endParaRPr lang="en-US"/>
          </a:p>
        </p:txBody>
      </p:sp>
      <p:sp>
        <p:nvSpPr>
          <p:cNvPr id="5" name="Footer Placeholder 4">
            <a:extLst>
              <a:ext uri="{FF2B5EF4-FFF2-40B4-BE49-F238E27FC236}">
                <a16:creationId xmlns:a16="http://schemas.microsoft.com/office/drawing/2014/main" id="{88CB8940-D37A-E1F1-4E91-FF221089D6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E686E2C-CD23-0AB2-1973-F43BEF1BEF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2C5ECDF-75F7-4588-A97A-7139A51418D4}" type="slidenum">
              <a:rPr lang="en-US" smtClean="0"/>
              <a:t>‹#›</a:t>
            </a:fld>
            <a:endParaRPr lang="en-US"/>
          </a:p>
        </p:txBody>
      </p:sp>
    </p:spTree>
    <p:extLst>
      <p:ext uri="{BB962C8B-B14F-4D97-AF65-F5344CB8AC3E}">
        <p14:creationId xmlns:p14="http://schemas.microsoft.com/office/powerpoint/2010/main" val="3094320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book cover with text&#10;&#10;AI-generated content may be incorrect.">
            <a:extLst>
              <a:ext uri="{FF2B5EF4-FFF2-40B4-BE49-F238E27FC236}">
                <a16:creationId xmlns:a16="http://schemas.microsoft.com/office/drawing/2014/main" id="{341CABFB-6A51-78C4-4F2C-E4E31DF3AB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8070" y="224790"/>
            <a:ext cx="4975860" cy="6408420"/>
          </a:xfrm>
          <a:prstGeom prst="rect">
            <a:avLst/>
          </a:prstGeom>
        </p:spPr>
      </p:pic>
    </p:spTree>
    <p:extLst>
      <p:ext uri="{BB962C8B-B14F-4D97-AF65-F5344CB8AC3E}">
        <p14:creationId xmlns:p14="http://schemas.microsoft.com/office/powerpoint/2010/main" val="13463836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D895B3-F074-7D29-6DBE-B87C9E5F57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09B51A-0D90-AA33-520B-0BF1C73E0CE1}"/>
              </a:ext>
            </a:extLst>
          </p:cNvPr>
          <p:cNvSpPr>
            <a:spLocks noGrp="1"/>
          </p:cNvSpPr>
          <p:nvPr>
            <p:ph type="title"/>
          </p:nvPr>
        </p:nvSpPr>
        <p:spPr/>
        <p:txBody>
          <a:bodyPr/>
          <a:lstStyle/>
          <a:p>
            <a:r>
              <a:rPr lang="en-US" dirty="0"/>
              <a:t>18.2 Analysis of Time Complexity</a:t>
            </a:r>
          </a:p>
        </p:txBody>
      </p:sp>
      <p:sp>
        <p:nvSpPr>
          <p:cNvPr id="3" name="Content Placeholder 2">
            <a:extLst>
              <a:ext uri="{FF2B5EF4-FFF2-40B4-BE49-F238E27FC236}">
                <a16:creationId xmlns:a16="http://schemas.microsoft.com/office/drawing/2014/main" id="{177C9257-583B-0CCA-B2EB-A81FE3C4DC65}"/>
              </a:ext>
            </a:extLst>
          </p:cNvPr>
          <p:cNvSpPr>
            <a:spLocks noGrp="1"/>
          </p:cNvSpPr>
          <p:nvPr>
            <p:ph idx="1"/>
          </p:nvPr>
        </p:nvSpPr>
        <p:spPr/>
        <p:txBody>
          <a:bodyPr>
            <a:normAutofit/>
          </a:bodyPr>
          <a:lstStyle/>
          <a:p>
            <a:pPr marL="0" marR="0">
              <a:buNone/>
            </a:pPr>
            <a:r>
              <a:rPr lang="en-US" sz="2000" dirty="0">
                <a:effectLst/>
                <a:latin typeface="Times New Roman" panose="02020603050405020304" pitchFamily="18" charset="0"/>
                <a:ea typeface="DengXian" panose="02010600030101010101" pitchFamily="2" charset="-122"/>
              </a:rPr>
              <a:t>Example 2 -- Time complexity of an algorithm with nested loop</a:t>
            </a:r>
          </a:p>
          <a:p>
            <a:pPr marL="0" marR="0">
              <a:buNone/>
            </a:pPr>
            <a:r>
              <a:rPr lang="en-US" sz="2000" dirty="0">
                <a:effectLst/>
                <a:latin typeface="Times New Roman" panose="02020603050405020304" pitchFamily="18" charset="0"/>
                <a:ea typeface="DengXian" panose="02010600030101010101" pitchFamily="2" charset="-122"/>
              </a:rPr>
              <a:t> </a:t>
            </a:r>
            <a:r>
              <a:rPr lang="en-US" sz="2000" dirty="0">
                <a:effectLst/>
                <a:latin typeface="Consolas" panose="020B0609020204030204" pitchFamily="49" charset="0"/>
                <a:ea typeface="DengXian" panose="02010600030101010101" pitchFamily="2" charset="-122"/>
                <a:cs typeface="Times New Roman" panose="02020603050405020304" pitchFamily="18" charset="0"/>
              </a:rPr>
              <a:t>    for (int </a:t>
            </a:r>
            <a:r>
              <a:rPr lang="en-US" sz="20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000" dirty="0">
                <a:effectLst/>
                <a:latin typeface="Consolas" panose="020B0609020204030204" pitchFamily="49" charset="0"/>
                <a:ea typeface="DengXian" panose="02010600030101010101" pitchFamily="2" charset="-122"/>
                <a:cs typeface="Times New Roman" panose="02020603050405020304" pitchFamily="18" charset="0"/>
              </a:rPr>
              <a:t> = 0; </a:t>
            </a:r>
            <a:r>
              <a:rPr lang="en-US" sz="20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000" dirty="0">
                <a:effectLst/>
                <a:latin typeface="Consolas" panose="020B0609020204030204" pitchFamily="49" charset="0"/>
                <a:ea typeface="DengXian" panose="02010600030101010101" pitchFamily="2" charset="-122"/>
                <a:cs typeface="Times New Roman" panose="02020603050405020304" pitchFamily="18" charset="0"/>
              </a:rPr>
              <a:t> &lt; n; </a:t>
            </a:r>
            <a:r>
              <a:rPr lang="en-US" sz="20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000" dirty="0">
                <a:effectLst/>
                <a:latin typeface="Consolas" panose="020B0609020204030204" pitchFamily="49" charset="0"/>
                <a:ea typeface="DengXian" panose="02010600030101010101" pitchFamily="2" charset="-122"/>
                <a:cs typeface="Times New Roman" panose="02020603050405020304" pitchFamily="18" charset="0"/>
              </a:rPr>
              <a:t>++)         // executed n+1 times</a:t>
            </a:r>
          </a:p>
          <a:p>
            <a:pPr marL="457200" marR="0">
              <a:buNone/>
            </a:pPr>
            <a:r>
              <a:rPr lang="en-US" sz="2000" dirty="0">
                <a:effectLst/>
                <a:latin typeface="Consolas" panose="020B0609020204030204" pitchFamily="49" charset="0"/>
                <a:ea typeface="DengXian" panose="02010600030101010101" pitchFamily="2" charset="-122"/>
                <a:cs typeface="Times New Roman" panose="02020603050405020304" pitchFamily="18" charset="0"/>
              </a:rPr>
              <a:t>         for (int j = 0; j &lt; n; </a:t>
            </a:r>
            <a:r>
              <a:rPr lang="en-US" sz="2000" dirty="0" err="1">
                <a:effectLst/>
                <a:latin typeface="Consolas" panose="020B0609020204030204" pitchFamily="49" charset="0"/>
                <a:ea typeface="DengXian" panose="02010600030101010101" pitchFamily="2" charset="-122"/>
                <a:cs typeface="Times New Roman" panose="02020603050405020304" pitchFamily="18" charset="0"/>
              </a:rPr>
              <a:t>j++</a:t>
            </a:r>
            <a:r>
              <a:rPr lang="en-US" sz="2000" dirty="0">
                <a:effectLst/>
                <a:latin typeface="Consolas" panose="020B0609020204030204" pitchFamily="49" charset="0"/>
                <a:ea typeface="DengXian" panose="02010600030101010101" pitchFamily="2" charset="-122"/>
                <a:cs typeface="Times New Roman" panose="02020603050405020304" pitchFamily="18" charset="0"/>
              </a:rPr>
              <a:t>)    // executed n*(n+1) times</a:t>
            </a:r>
          </a:p>
          <a:p>
            <a:pPr marL="457200" marR="0">
              <a:buNone/>
            </a:pPr>
            <a:r>
              <a:rPr lang="en-US" sz="2000" dirty="0">
                <a:effectLst/>
                <a:latin typeface="Consolas" panose="020B0609020204030204" pitchFamily="49" charset="0"/>
                <a:ea typeface="DengXian" panose="02010600030101010101" pitchFamily="2" charset="-122"/>
                <a:cs typeface="Times New Roman" panose="02020603050405020304" pitchFamily="18" charset="0"/>
              </a:rPr>
              <a:t>                    //do something      // executed n*n  times</a:t>
            </a:r>
          </a:p>
          <a:p>
            <a:pPr marL="0" marR="0">
              <a:buNone/>
            </a:pPr>
            <a:r>
              <a:rPr lang="en-US" sz="2000" i="1" dirty="0">
                <a:effectLst/>
                <a:latin typeface="Times New Roman" panose="02020603050405020304" pitchFamily="18" charset="0"/>
                <a:ea typeface="DengXian" panose="02010600030101010101" pitchFamily="2" charset="-122"/>
              </a:rPr>
              <a:t>T(n) = 2n</a:t>
            </a:r>
            <a:r>
              <a:rPr lang="en-US" sz="2000" i="1" baseline="30000" dirty="0">
                <a:effectLst/>
                <a:latin typeface="Times New Roman" panose="02020603050405020304" pitchFamily="18" charset="0"/>
                <a:ea typeface="DengXian" panose="02010600030101010101" pitchFamily="2" charset="-122"/>
              </a:rPr>
              <a:t>2</a:t>
            </a:r>
            <a:r>
              <a:rPr lang="en-US" sz="2000" i="1" dirty="0">
                <a:effectLst/>
                <a:latin typeface="Times New Roman" panose="02020603050405020304" pitchFamily="18" charset="0"/>
                <a:ea typeface="DengXian" panose="02010600030101010101" pitchFamily="2" charset="-122"/>
              </a:rPr>
              <a:t> + 2n + 1</a:t>
            </a:r>
            <a:r>
              <a:rPr lang="en-US" sz="2000" dirty="0">
                <a:effectLst/>
                <a:latin typeface="Times New Roman" panose="02020603050405020304" pitchFamily="18" charset="0"/>
                <a:ea typeface="DengXian" panose="02010600030101010101" pitchFamily="2" charset="-122"/>
              </a:rPr>
              <a:t>. </a:t>
            </a:r>
          </a:p>
          <a:p>
            <a:pPr marL="0" marR="0">
              <a:buNone/>
            </a:pPr>
            <a:r>
              <a:rPr lang="en-US" sz="2000" dirty="0">
                <a:effectLst/>
                <a:latin typeface="Times New Roman" panose="02020603050405020304" pitchFamily="18" charset="0"/>
                <a:ea typeface="DengXian" panose="02010600030101010101" pitchFamily="2" charset="-122"/>
              </a:rPr>
              <a:t>simplify as: </a:t>
            </a:r>
            <a:r>
              <a:rPr lang="en-US" sz="2000" i="1" dirty="0">
                <a:effectLst/>
                <a:latin typeface="Times New Roman" panose="02020603050405020304" pitchFamily="18" charset="0"/>
                <a:ea typeface="DengXian" panose="02010600030101010101" pitchFamily="2" charset="-122"/>
              </a:rPr>
              <a:t>2n</a:t>
            </a:r>
            <a:r>
              <a:rPr lang="en-US" sz="2000" i="1" baseline="30000" dirty="0">
                <a:effectLst/>
                <a:latin typeface="Times New Roman" panose="02020603050405020304" pitchFamily="18" charset="0"/>
                <a:ea typeface="DengXian" panose="02010600030101010101" pitchFamily="2" charset="-122"/>
              </a:rPr>
              <a:t>2</a:t>
            </a:r>
            <a:r>
              <a:rPr lang="en-US" sz="2000" i="1" dirty="0">
                <a:effectLst/>
                <a:latin typeface="Times New Roman" panose="02020603050405020304" pitchFamily="18" charset="0"/>
                <a:ea typeface="DengXian" panose="02010600030101010101" pitchFamily="2" charset="-122"/>
              </a:rPr>
              <a:t> + 2n + 1 &lt; 6n</a:t>
            </a:r>
            <a:r>
              <a:rPr lang="en-US" sz="2000" i="1" baseline="30000" dirty="0">
                <a:effectLst/>
                <a:latin typeface="Times New Roman" panose="02020603050405020304" pitchFamily="18" charset="0"/>
                <a:ea typeface="DengXian" panose="02010600030101010101" pitchFamily="2" charset="-122"/>
              </a:rPr>
              <a:t>2</a:t>
            </a:r>
            <a:r>
              <a:rPr lang="en-US" sz="2000" dirty="0">
                <a:effectLst/>
                <a:latin typeface="Times New Roman" panose="02020603050405020304" pitchFamily="18" charset="0"/>
                <a:ea typeface="DengXian" panose="02010600030101010101" pitchFamily="2" charset="-122"/>
              </a:rPr>
              <a:t>. </a:t>
            </a:r>
          </a:p>
          <a:p>
            <a:pPr marL="0" marR="0">
              <a:buNone/>
            </a:pPr>
            <a:r>
              <a:rPr lang="en-US" sz="2000" dirty="0">
                <a:effectLst/>
                <a:latin typeface="Times New Roman" panose="02020603050405020304" pitchFamily="18" charset="0"/>
                <a:ea typeface="DengXian" panose="02010600030101010101" pitchFamily="2" charset="-122"/>
              </a:rPr>
              <a:t>choose </a:t>
            </a:r>
            <a:r>
              <a:rPr lang="en-US" sz="2000" i="1" dirty="0">
                <a:effectLst/>
                <a:latin typeface="Times New Roman" panose="02020603050405020304" pitchFamily="18" charset="0"/>
                <a:ea typeface="DengXian" panose="02010600030101010101" pitchFamily="2" charset="-122"/>
              </a:rPr>
              <a:t>C = 6</a:t>
            </a:r>
            <a:r>
              <a:rPr lang="en-US" sz="2000" dirty="0">
                <a:effectLst/>
                <a:latin typeface="Times New Roman" panose="02020603050405020304" pitchFamily="18" charset="0"/>
                <a:ea typeface="DengXian" panose="02010600030101010101" pitchFamily="2" charset="-122"/>
              </a:rPr>
              <a:t>, </a:t>
            </a:r>
            <a:r>
              <a:rPr lang="en-US" sz="2000" i="1" dirty="0">
                <a:effectLst/>
                <a:latin typeface="Times New Roman" panose="02020603050405020304" pitchFamily="18" charset="0"/>
                <a:ea typeface="DengXian" panose="02010600030101010101" pitchFamily="2" charset="-122"/>
              </a:rPr>
              <a:t>f(n) = n</a:t>
            </a:r>
            <a:r>
              <a:rPr lang="en-US" sz="2000" i="1" baseline="30000" dirty="0">
                <a:effectLst/>
                <a:latin typeface="Times New Roman" panose="02020603050405020304" pitchFamily="18" charset="0"/>
                <a:ea typeface="DengXian" panose="02010600030101010101" pitchFamily="2" charset="-122"/>
              </a:rPr>
              <a:t>2</a:t>
            </a:r>
            <a:r>
              <a:rPr lang="en-US" sz="2000" dirty="0">
                <a:effectLst/>
                <a:latin typeface="Times New Roman" panose="02020603050405020304" pitchFamily="18" charset="0"/>
                <a:ea typeface="DengXian" panose="02010600030101010101" pitchFamily="2" charset="-122"/>
              </a:rPr>
              <a:t>. </a:t>
            </a:r>
          </a:p>
          <a:p>
            <a:pPr marL="0" marR="0">
              <a:buNone/>
            </a:pPr>
            <a:r>
              <a:rPr lang="en-US" sz="2000" dirty="0">
                <a:effectLst/>
                <a:latin typeface="Times New Roman" panose="02020603050405020304" pitchFamily="18" charset="0"/>
                <a:ea typeface="DengXian" panose="02010600030101010101" pitchFamily="2" charset="-122"/>
              </a:rPr>
              <a:t>conclude that </a:t>
            </a:r>
            <a:r>
              <a:rPr lang="en-US" sz="2000" i="1" dirty="0">
                <a:effectLst/>
                <a:latin typeface="Times New Roman" panose="02020603050405020304" pitchFamily="18" charset="0"/>
                <a:ea typeface="DengXian" panose="02010600030101010101" pitchFamily="2" charset="-122"/>
              </a:rPr>
              <a:t>T(n)</a:t>
            </a:r>
            <a:r>
              <a:rPr lang="en-US" sz="2000" dirty="0">
                <a:effectLst/>
                <a:latin typeface="Times New Roman" panose="02020603050405020304" pitchFamily="18" charset="0"/>
                <a:ea typeface="DengXian" panose="02010600030101010101" pitchFamily="2" charset="-122"/>
              </a:rPr>
              <a:t> is </a:t>
            </a:r>
            <a:r>
              <a:rPr lang="en-US" sz="2000" i="1" dirty="0">
                <a:effectLst/>
                <a:latin typeface="Times New Roman" panose="02020603050405020304" pitchFamily="18" charset="0"/>
                <a:ea typeface="DengXian" panose="02010600030101010101" pitchFamily="2" charset="-122"/>
              </a:rPr>
              <a:t>O(n</a:t>
            </a:r>
            <a:r>
              <a:rPr lang="en-US" sz="2000" i="1" baseline="30000" dirty="0">
                <a:effectLst/>
                <a:latin typeface="Times New Roman" panose="02020603050405020304" pitchFamily="18" charset="0"/>
                <a:ea typeface="DengXian" panose="02010600030101010101" pitchFamily="2" charset="-122"/>
              </a:rPr>
              <a:t>2</a:t>
            </a:r>
            <a:r>
              <a:rPr lang="en-US" sz="2000" i="1" dirty="0">
                <a:effectLst/>
                <a:latin typeface="Times New Roman" panose="02020603050405020304" pitchFamily="18" charset="0"/>
                <a:ea typeface="DengXian" panose="02010600030101010101" pitchFamily="2" charset="-122"/>
              </a:rPr>
              <a:t>)</a:t>
            </a:r>
            <a:r>
              <a:rPr lang="en-US" sz="2000" dirty="0">
                <a:effectLst/>
                <a:latin typeface="Times New Roman" panose="02020603050405020304" pitchFamily="18" charset="0"/>
                <a:ea typeface="DengXian" panose="02010600030101010101" pitchFamily="2" charset="-122"/>
              </a:rPr>
              <a:t>. This means that if </a:t>
            </a:r>
            <a:r>
              <a:rPr lang="en-US" sz="2000" i="1" dirty="0">
                <a:effectLst/>
                <a:latin typeface="Times New Roman" panose="02020603050405020304" pitchFamily="18" charset="0"/>
                <a:ea typeface="DengXian" panose="02010600030101010101" pitchFamily="2" charset="-122"/>
              </a:rPr>
              <a:t>n</a:t>
            </a:r>
            <a:r>
              <a:rPr lang="en-US" sz="2000" dirty="0">
                <a:effectLst/>
                <a:latin typeface="Times New Roman" panose="02020603050405020304" pitchFamily="18" charset="0"/>
                <a:ea typeface="DengXian" panose="02010600030101010101" pitchFamily="2" charset="-122"/>
              </a:rPr>
              <a:t> doubles, </a:t>
            </a:r>
            <a:r>
              <a:rPr lang="en-US" sz="2000" i="1" dirty="0">
                <a:effectLst/>
                <a:latin typeface="Times New Roman" panose="02020603050405020304" pitchFamily="18" charset="0"/>
                <a:ea typeface="DengXian" panose="02010600030101010101" pitchFamily="2" charset="-122"/>
              </a:rPr>
              <a:t>T(n)</a:t>
            </a:r>
            <a:r>
              <a:rPr lang="en-US" sz="2000" dirty="0">
                <a:effectLst/>
                <a:latin typeface="Times New Roman" panose="02020603050405020304" pitchFamily="18" charset="0"/>
                <a:ea typeface="DengXian" panose="02010600030101010101" pitchFamily="2" charset="-122"/>
              </a:rPr>
              <a:t> increases roughly by a factor of 4. If </a:t>
            </a:r>
            <a:r>
              <a:rPr lang="en-US" sz="2000" i="1" dirty="0">
                <a:effectLst/>
                <a:latin typeface="Times New Roman" panose="02020603050405020304" pitchFamily="18" charset="0"/>
                <a:ea typeface="DengXian" panose="02010600030101010101" pitchFamily="2" charset="-122"/>
              </a:rPr>
              <a:t>n</a:t>
            </a:r>
            <a:r>
              <a:rPr lang="en-US" sz="2000" dirty="0">
                <a:effectLst/>
                <a:latin typeface="Times New Roman" panose="02020603050405020304" pitchFamily="18" charset="0"/>
                <a:ea typeface="DengXian" panose="02010600030101010101" pitchFamily="2" charset="-122"/>
              </a:rPr>
              <a:t> triples, </a:t>
            </a:r>
            <a:r>
              <a:rPr lang="en-US" sz="2000" i="1" dirty="0">
                <a:effectLst/>
                <a:latin typeface="Times New Roman" panose="02020603050405020304" pitchFamily="18" charset="0"/>
                <a:ea typeface="DengXian" panose="02010600030101010101" pitchFamily="2" charset="-122"/>
              </a:rPr>
              <a:t>T(n)</a:t>
            </a:r>
            <a:r>
              <a:rPr lang="en-US" sz="2000" dirty="0">
                <a:effectLst/>
                <a:latin typeface="Times New Roman" panose="02020603050405020304" pitchFamily="18" charset="0"/>
                <a:ea typeface="DengXian" panose="02010600030101010101" pitchFamily="2" charset="-122"/>
              </a:rPr>
              <a:t> increases roughly by a factor of </a:t>
            </a:r>
            <a:r>
              <a:rPr lang="en-US" sz="2000" i="1" dirty="0">
                <a:effectLst/>
                <a:latin typeface="Times New Roman" panose="02020603050405020304" pitchFamily="18" charset="0"/>
                <a:ea typeface="DengXian" panose="02010600030101010101" pitchFamily="2" charset="-122"/>
              </a:rPr>
              <a:t>9</a:t>
            </a:r>
            <a:r>
              <a:rPr lang="en-US" sz="2000" dirty="0">
                <a:effectLst/>
                <a:latin typeface="Times New Roman" panose="02020603050405020304" pitchFamily="18" charset="0"/>
                <a:ea typeface="DengXian" panose="02010600030101010101" pitchFamily="2" charset="-122"/>
              </a:rPr>
              <a:t>, and so on.</a:t>
            </a:r>
          </a:p>
          <a:p>
            <a:pPr marL="0" indent="0">
              <a:buNone/>
            </a:pPr>
            <a:endParaRPr lang="en-US" dirty="0"/>
          </a:p>
        </p:txBody>
      </p:sp>
      <p:pic>
        <p:nvPicPr>
          <p:cNvPr id="4" name="Picture 3">
            <a:extLst>
              <a:ext uri="{FF2B5EF4-FFF2-40B4-BE49-F238E27FC236}">
                <a16:creationId xmlns:a16="http://schemas.microsoft.com/office/drawing/2014/main" id="{9C0D7AA8-F354-7F96-AF71-CED9EDCB921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1186672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5618B2-D552-FC03-3B3C-1DEE6BDAE7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7C1CD5-5E99-8F5B-3FE4-2E84AFF2AF2F}"/>
              </a:ext>
            </a:extLst>
          </p:cNvPr>
          <p:cNvSpPr>
            <a:spLocks noGrp="1"/>
          </p:cNvSpPr>
          <p:nvPr>
            <p:ph type="title"/>
          </p:nvPr>
        </p:nvSpPr>
        <p:spPr/>
        <p:txBody>
          <a:bodyPr/>
          <a:lstStyle/>
          <a:p>
            <a:r>
              <a:rPr lang="en-US" dirty="0"/>
              <a:t>18.3 Comparing Orders of Magnitude</a:t>
            </a:r>
          </a:p>
        </p:txBody>
      </p:sp>
      <p:sp>
        <p:nvSpPr>
          <p:cNvPr id="3" name="Content Placeholder 2">
            <a:extLst>
              <a:ext uri="{FF2B5EF4-FFF2-40B4-BE49-F238E27FC236}">
                <a16:creationId xmlns:a16="http://schemas.microsoft.com/office/drawing/2014/main" id="{7010376E-D84A-9F9B-6A54-790C9B4D1D2B}"/>
              </a:ext>
            </a:extLst>
          </p:cNvPr>
          <p:cNvSpPr>
            <a:spLocks noGrp="1"/>
          </p:cNvSpPr>
          <p:nvPr>
            <p:ph idx="1"/>
          </p:nvPr>
        </p:nvSpPr>
        <p:spPr/>
        <p:txBody>
          <a:bodyPr>
            <a:normAutofit fontScale="85000" lnSpcReduction="20000"/>
          </a:bodyPr>
          <a:lstStyle/>
          <a:p>
            <a:pPr marL="0" marR="0">
              <a:buNone/>
            </a:pPr>
            <a:r>
              <a:rPr lang="en-US" sz="2800" b="1" dirty="0">
                <a:effectLst/>
                <a:latin typeface="Times New Roman" panose="02020603050405020304" pitchFamily="18" charset="0"/>
                <a:ea typeface="Times New Roman" panose="02020603050405020304" pitchFamily="18" charset="0"/>
              </a:rPr>
              <a:t>Common values for Big O notation</a:t>
            </a:r>
            <a:r>
              <a:rPr lang="en-US" b="1" dirty="0">
                <a:latin typeface="Times New Roman" panose="02020603050405020304" pitchFamily="18" charset="0"/>
                <a:ea typeface="Times New Roman" panose="02020603050405020304" pitchFamily="18" charset="0"/>
              </a:rPr>
              <a:t>:</a:t>
            </a:r>
            <a:r>
              <a:rPr lang="en-US" sz="2800" dirty="0">
                <a:effectLst/>
                <a:latin typeface="Times New Roman" panose="02020603050405020304" pitchFamily="18" charset="0"/>
                <a:ea typeface="Times New Roman" panose="02020603050405020304" pitchFamily="18" charset="0"/>
              </a:rPr>
              <a:t> O(1), O(n), O(n</a:t>
            </a:r>
            <a:r>
              <a:rPr lang="en-US" sz="2800" baseline="30000" dirty="0">
                <a:effectLst/>
                <a:latin typeface="Times New Roman" panose="02020603050405020304" pitchFamily="18" charset="0"/>
                <a:ea typeface="Times New Roman" panose="02020603050405020304" pitchFamily="18" charset="0"/>
              </a:rPr>
              <a:t>2</a:t>
            </a:r>
            <a:r>
              <a:rPr lang="en-US" sz="2800" dirty="0">
                <a:effectLst/>
                <a:latin typeface="Times New Roman" panose="02020603050405020304" pitchFamily="18" charset="0"/>
                <a:ea typeface="Times New Roman" panose="02020603050405020304" pitchFamily="18" charset="0"/>
              </a:rPr>
              <a:t>), O(log</a:t>
            </a:r>
            <a:r>
              <a:rPr lang="en-US" sz="2800" baseline="-25000" dirty="0">
                <a:effectLst/>
                <a:latin typeface="Times New Roman" panose="02020603050405020304" pitchFamily="18" charset="0"/>
                <a:ea typeface="Times New Roman" panose="02020603050405020304" pitchFamily="18" charset="0"/>
              </a:rPr>
              <a:t>2​</a:t>
            </a:r>
            <a:r>
              <a:rPr lang="en-US" sz="2800" dirty="0">
                <a:effectLst/>
                <a:latin typeface="Times New Roman" panose="02020603050405020304" pitchFamily="18" charset="0"/>
                <a:ea typeface="Times New Roman" panose="02020603050405020304" pitchFamily="18" charset="0"/>
              </a:rPr>
              <a:t>n), O(nlog</a:t>
            </a:r>
            <a:r>
              <a:rPr lang="en-US" sz="2800" baseline="-25000" dirty="0">
                <a:effectLst/>
                <a:latin typeface="Times New Roman" panose="02020603050405020304" pitchFamily="18" charset="0"/>
                <a:ea typeface="Times New Roman" panose="02020603050405020304" pitchFamily="18" charset="0"/>
              </a:rPr>
              <a:t>2​</a:t>
            </a:r>
            <a:r>
              <a:rPr lang="en-US" sz="2800" dirty="0">
                <a:effectLst/>
                <a:latin typeface="Times New Roman" panose="02020603050405020304" pitchFamily="18" charset="0"/>
                <a:ea typeface="Times New Roman" panose="02020603050405020304" pitchFamily="18" charset="0"/>
              </a:rPr>
              <a:t>n), and O(2</a:t>
            </a:r>
            <a:r>
              <a:rPr lang="en-US" sz="2800" baseline="30000" dirty="0">
                <a:effectLst/>
                <a:latin typeface="Times New Roman" panose="02020603050405020304" pitchFamily="18" charset="0"/>
                <a:ea typeface="Times New Roman" panose="02020603050405020304" pitchFamily="18" charset="0"/>
              </a:rPr>
              <a:t>n</a:t>
            </a:r>
            <a:r>
              <a:rPr lang="en-US" sz="2800" dirty="0">
                <a:effectLst/>
                <a:latin typeface="Times New Roman" panose="02020603050405020304" pitchFamily="18" charset="0"/>
                <a:ea typeface="Times New Roman" panose="02020603050405020304" pitchFamily="18" charset="0"/>
              </a:rPr>
              <a:t>).</a:t>
            </a:r>
            <a:endParaRPr lang="en-US" sz="2800" dirty="0">
              <a:effectLst/>
              <a:latin typeface="Times New Roman" panose="02020603050405020304" pitchFamily="18" charset="0"/>
              <a:ea typeface="DengXian" panose="02010600030101010101" pitchFamily="2" charset="-122"/>
            </a:endParaRPr>
          </a:p>
          <a:p>
            <a:pPr marL="342900" marR="0" lvl="0" indent="-342900">
              <a:buSzPts val="1000"/>
              <a:buFont typeface="Symbol" panose="05050102010706020507" pitchFamily="18" charset="2"/>
              <a:buChar char=""/>
              <a:tabLst>
                <a:tab pos="457200" algn="l"/>
              </a:tabLst>
            </a:pPr>
            <a:r>
              <a:rPr lang="en-US" sz="2800" dirty="0">
                <a:effectLst/>
                <a:latin typeface="Times New Roman" panose="02020603050405020304" pitchFamily="18" charset="0"/>
                <a:ea typeface="Times New Roman" panose="02020603050405020304" pitchFamily="18" charset="0"/>
              </a:rPr>
              <a:t>O(1): constant time, take the same amount of time regardless of the size of the input. For example, it will take the same time when n=10,000 as when n=20,000.</a:t>
            </a:r>
            <a:endParaRPr lang="en-US" sz="2800" dirty="0">
              <a:effectLst/>
              <a:latin typeface="Times New Roman" panose="02020603050405020304" pitchFamily="18" charset="0"/>
              <a:ea typeface="DengXian" panose="02010600030101010101" pitchFamily="2" charset="-122"/>
            </a:endParaRPr>
          </a:p>
          <a:p>
            <a:pPr marL="342900" marR="0" lvl="0" indent="-342900">
              <a:buSzPts val="1000"/>
              <a:buFont typeface="Symbol" panose="05050102010706020507" pitchFamily="18" charset="2"/>
              <a:buChar char=""/>
              <a:tabLst>
                <a:tab pos="457200" algn="l"/>
              </a:tabLst>
            </a:pPr>
            <a:r>
              <a:rPr lang="en-US" sz="2800" dirty="0">
                <a:effectLst/>
                <a:latin typeface="Times New Roman" panose="02020603050405020304" pitchFamily="18" charset="0"/>
                <a:ea typeface="Times New Roman" panose="02020603050405020304" pitchFamily="18" charset="0"/>
              </a:rPr>
              <a:t>O(n): linear growth, take twice as long when the data size doubles. For instance, if n=10,000, it will take twice the time when n=20,000.</a:t>
            </a:r>
            <a:endParaRPr lang="en-US" sz="2800" dirty="0">
              <a:effectLst/>
              <a:latin typeface="Times New Roman" panose="02020603050405020304" pitchFamily="18" charset="0"/>
              <a:ea typeface="DengXian" panose="02010600030101010101" pitchFamily="2" charset="-122"/>
            </a:endParaRPr>
          </a:p>
          <a:p>
            <a:pPr marL="342900" marR="0" lvl="0" indent="-342900">
              <a:buSzPts val="1000"/>
              <a:buFont typeface="Symbol" panose="05050102010706020507" pitchFamily="18" charset="2"/>
              <a:buChar char=""/>
              <a:tabLst>
                <a:tab pos="457200" algn="l"/>
              </a:tabLst>
            </a:pPr>
            <a:r>
              <a:rPr lang="en-US" sz="2800" dirty="0">
                <a:effectLst/>
                <a:latin typeface="Times New Roman" panose="02020603050405020304" pitchFamily="18" charset="0"/>
                <a:ea typeface="Times New Roman" panose="02020603050405020304" pitchFamily="18" charset="0"/>
              </a:rPr>
              <a:t>O(n</a:t>
            </a:r>
            <a:r>
              <a:rPr lang="en-US" sz="2800" baseline="30000" dirty="0">
                <a:effectLst/>
                <a:latin typeface="Times New Roman" panose="02020603050405020304" pitchFamily="18" charset="0"/>
                <a:ea typeface="Times New Roman" panose="02020603050405020304" pitchFamily="18" charset="0"/>
              </a:rPr>
              <a:t>2</a:t>
            </a:r>
            <a:r>
              <a:rPr lang="en-US" sz="2800" dirty="0">
                <a:effectLst/>
                <a:latin typeface="Times New Roman" panose="02020603050405020304" pitchFamily="18" charset="0"/>
                <a:ea typeface="Times New Roman" panose="02020603050405020304" pitchFamily="18" charset="0"/>
              </a:rPr>
              <a:t>): quadratic growth, take four times as long when the data size doubles. So, when n=10,000, it will take four times the execution time when n=20,000.</a:t>
            </a:r>
            <a:endParaRPr lang="en-US" sz="2800" dirty="0">
              <a:effectLst/>
              <a:latin typeface="Times New Roman" panose="02020603050405020304" pitchFamily="18" charset="0"/>
              <a:ea typeface="DengXian" panose="02010600030101010101" pitchFamily="2" charset="-122"/>
            </a:endParaRPr>
          </a:p>
          <a:p>
            <a:pPr marL="342900" marR="0" lvl="0" indent="-342900">
              <a:buSzPts val="1000"/>
              <a:buFont typeface="Symbol" panose="05050102010706020507" pitchFamily="18" charset="2"/>
              <a:buChar char=""/>
              <a:tabLst>
                <a:tab pos="457200" algn="l"/>
              </a:tabLst>
            </a:pPr>
            <a:r>
              <a:rPr lang="en-US" sz="2800" dirty="0">
                <a:effectLst/>
                <a:latin typeface="Times New Roman" panose="02020603050405020304" pitchFamily="18" charset="0"/>
                <a:ea typeface="Times New Roman" panose="02020603050405020304" pitchFamily="18" charset="0"/>
              </a:rPr>
              <a:t>O(log</a:t>
            </a:r>
            <a:r>
              <a:rPr lang="en-US" sz="2800" baseline="-25000" dirty="0">
                <a:effectLst/>
                <a:latin typeface="Times New Roman" panose="02020603050405020304" pitchFamily="18" charset="0"/>
                <a:ea typeface="Times New Roman" panose="02020603050405020304" pitchFamily="18" charset="0"/>
              </a:rPr>
              <a:t>2​</a:t>
            </a:r>
            <a:r>
              <a:rPr lang="en-US" sz="2800" dirty="0">
                <a:effectLst/>
                <a:latin typeface="Times New Roman" panose="02020603050405020304" pitchFamily="18" charset="0"/>
                <a:ea typeface="Times New Roman" panose="02020603050405020304" pitchFamily="18" charset="0"/>
              </a:rPr>
              <a:t>n): log growth, grows slowly. As n increases to the next power of 2, log</a:t>
            </a:r>
            <a:r>
              <a:rPr lang="en-US" sz="2800" baseline="-25000" dirty="0">
                <a:effectLst/>
                <a:latin typeface="Times New Roman" panose="02020603050405020304" pitchFamily="18" charset="0"/>
                <a:ea typeface="Times New Roman" panose="02020603050405020304" pitchFamily="18" charset="0"/>
              </a:rPr>
              <a:t>2​</a:t>
            </a:r>
            <a:r>
              <a:rPr lang="en-US" sz="2800" dirty="0">
                <a:effectLst/>
                <a:latin typeface="Times New Roman" panose="02020603050405020304" pitchFamily="18" charset="0"/>
                <a:ea typeface="Times New Roman" panose="02020603050405020304" pitchFamily="18" charset="0"/>
              </a:rPr>
              <a:t>n increases by 1. For example, when n=8, log</a:t>
            </a:r>
            <a:r>
              <a:rPr lang="en-US" sz="2800" baseline="-25000" dirty="0">
                <a:effectLst/>
                <a:latin typeface="Times New Roman" panose="02020603050405020304" pitchFamily="18" charset="0"/>
                <a:ea typeface="Times New Roman" panose="02020603050405020304" pitchFamily="18" charset="0"/>
              </a:rPr>
              <a:t>2​</a:t>
            </a:r>
            <a:r>
              <a:rPr lang="en-US" sz="2800" dirty="0">
                <a:effectLst/>
                <a:latin typeface="Times New Roman" panose="02020603050405020304" pitchFamily="18" charset="0"/>
                <a:ea typeface="Times New Roman" panose="02020603050405020304" pitchFamily="18" charset="0"/>
              </a:rPr>
              <a:t>n=3, and when n=16, log</a:t>
            </a:r>
            <a:r>
              <a:rPr lang="en-US" sz="2800" baseline="-25000" dirty="0">
                <a:effectLst/>
                <a:latin typeface="Times New Roman" panose="02020603050405020304" pitchFamily="18" charset="0"/>
                <a:ea typeface="Times New Roman" panose="02020603050405020304" pitchFamily="18" charset="0"/>
              </a:rPr>
              <a:t>2​</a:t>
            </a:r>
            <a:r>
              <a:rPr lang="en-US" sz="2800" dirty="0">
                <a:effectLst/>
                <a:latin typeface="Times New Roman" panose="02020603050405020304" pitchFamily="18" charset="0"/>
                <a:ea typeface="Times New Roman" panose="02020603050405020304" pitchFamily="18" charset="0"/>
              </a:rPr>
              <a:t>n =4. So, f(n)= log</a:t>
            </a:r>
            <a:r>
              <a:rPr lang="en-US" sz="2800" baseline="-25000" dirty="0">
                <a:effectLst/>
                <a:latin typeface="Times New Roman" panose="02020603050405020304" pitchFamily="18" charset="0"/>
                <a:ea typeface="Times New Roman" panose="02020603050405020304" pitchFamily="18" charset="0"/>
              </a:rPr>
              <a:t>2​</a:t>
            </a:r>
            <a:r>
              <a:rPr lang="en-US" sz="2800" dirty="0">
                <a:effectLst/>
                <a:latin typeface="Times New Roman" panose="02020603050405020304" pitchFamily="18" charset="0"/>
                <a:ea typeface="Times New Roman" panose="02020603050405020304" pitchFamily="18" charset="0"/>
              </a:rPr>
              <a:t>n grows much slower than f(n)=n.</a:t>
            </a:r>
            <a:endParaRPr lang="en-US" sz="2800" dirty="0">
              <a:effectLst/>
              <a:latin typeface="Times New Roman" panose="02020603050405020304" pitchFamily="18" charset="0"/>
              <a:ea typeface="DengXian" panose="02010600030101010101" pitchFamily="2" charset="-122"/>
            </a:endParaRPr>
          </a:p>
          <a:p>
            <a:pPr marL="342900" marR="0" lvl="0" indent="-342900">
              <a:buSzPts val="1000"/>
              <a:buFont typeface="Symbol" panose="05050102010706020507" pitchFamily="18" charset="2"/>
              <a:buChar char=""/>
              <a:tabLst>
                <a:tab pos="457200" algn="l"/>
              </a:tabLst>
            </a:pPr>
            <a:r>
              <a:rPr lang="en-US" sz="2800" dirty="0">
                <a:effectLst/>
                <a:latin typeface="Times New Roman" panose="02020603050405020304" pitchFamily="18" charset="0"/>
                <a:ea typeface="Times New Roman" panose="02020603050405020304" pitchFamily="18" charset="0"/>
              </a:rPr>
              <a:t>O(2</a:t>
            </a:r>
            <a:r>
              <a:rPr lang="en-US" sz="2800" baseline="30000" dirty="0">
                <a:effectLst/>
                <a:latin typeface="Times New Roman" panose="02020603050405020304" pitchFamily="18" charset="0"/>
                <a:ea typeface="Times New Roman" panose="02020603050405020304" pitchFamily="18" charset="0"/>
              </a:rPr>
              <a:t>n</a:t>
            </a:r>
            <a:r>
              <a:rPr lang="en-US" sz="2800" dirty="0">
                <a:effectLst/>
                <a:latin typeface="Times New Roman" panose="02020603050405020304" pitchFamily="18" charset="0"/>
                <a:ea typeface="Times New Roman" panose="02020603050405020304" pitchFamily="18" charset="0"/>
              </a:rPr>
              <a:t>): power growth, grows quickly. if n increases by 1, the execution time doubles. For example, when n=5, 2</a:t>
            </a:r>
            <a:r>
              <a:rPr lang="en-US" sz="2800" baseline="30000" dirty="0">
                <a:effectLst/>
                <a:latin typeface="Times New Roman" panose="02020603050405020304" pitchFamily="18" charset="0"/>
                <a:ea typeface="Times New Roman" panose="02020603050405020304" pitchFamily="18" charset="0"/>
              </a:rPr>
              <a:t>n</a:t>
            </a:r>
            <a:r>
              <a:rPr lang="en-US" sz="2800" dirty="0">
                <a:effectLst/>
                <a:latin typeface="Times New Roman" panose="02020603050405020304" pitchFamily="18" charset="0"/>
                <a:ea typeface="Times New Roman" panose="02020603050405020304" pitchFamily="18" charset="0"/>
              </a:rPr>
              <a:t> =32; and when n=6, 2</a:t>
            </a:r>
            <a:r>
              <a:rPr lang="en-US" sz="2800" baseline="30000" dirty="0">
                <a:effectLst/>
                <a:latin typeface="Times New Roman" panose="02020603050405020304" pitchFamily="18" charset="0"/>
                <a:ea typeface="Times New Roman" panose="02020603050405020304" pitchFamily="18" charset="0"/>
              </a:rPr>
              <a:t>n</a:t>
            </a:r>
            <a:r>
              <a:rPr lang="en-US" sz="2800" dirty="0">
                <a:effectLst/>
                <a:latin typeface="Times New Roman" panose="02020603050405020304" pitchFamily="18" charset="0"/>
                <a:ea typeface="Times New Roman" panose="02020603050405020304" pitchFamily="18" charset="0"/>
              </a:rPr>
              <a:t> =64. </a:t>
            </a:r>
            <a:endParaRPr lang="en-US" sz="2800" dirty="0">
              <a:effectLst/>
              <a:latin typeface="Times New Roman" panose="02020603050405020304" pitchFamily="18" charset="0"/>
              <a:ea typeface="DengXian" panose="02010600030101010101" pitchFamily="2" charset="-122"/>
            </a:endParaRPr>
          </a:p>
        </p:txBody>
      </p:sp>
      <p:pic>
        <p:nvPicPr>
          <p:cNvPr id="4" name="Picture 3">
            <a:extLst>
              <a:ext uri="{FF2B5EF4-FFF2-40B4-BE49-F238E27FC236}">
                <a16:creationId xmlns:a16="http://schemas.microsoft.com/office/drawing/2014/main" id="{044B1E39-9C1C-92A4-A1A1-B4CE25BF107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190664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A18F20-302E-FC7A-5874-EAD163A4D8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9DE0FE-CD08-D553-C040-D15FA22E2145}"/>
              </a:ext>
            </a:extLst>
          </p:cNvPr>
          <p:cNvSpPr>
            <a:spLocks noGrp="1"/>
          </p:cNvSpPr>
          <p:nvPr>
            <p:ph type="title"/>
          </p:nvPr>
        </p:nvSpPr>
        <p:spPr/>
        <p:txBody>
          <a:bodyPr/>
          <a:lstStyle/>
          <a:p>
            <a:r>
              <a:rPr lang="en-US" dirty="0"/>
              <a:t>18.3 Comparing Orders of Magnitude</a:t>
            </a:r>
          </a:p>
        </p:txBody>
      </p:sp>
      <p:pic>
        <p:nvPicPr>
          <p:cNvPr id="6" name="Content Placeholder 5">
            <a:extLst>
              <a:ext uri="{FF2B5EF4-FFF2-40B4-BE49-F238E27FC236}">
                <a16:creationId xmlns:a16="http://schemas.microsoft.com/office/drawing/2014/main" id="{CD4E5ADD-CAEC-D5D8-76D1-56DBAF6FCBDC}"/>
              </a:ext>
            </a:extLst>
          </p:cNvPr>
          <p:cNvPicPr>
            <a:picLocks noGrp="1" noChangeAspect="1"/>
          </p:cNvPicPr>
          <p:nvPr>
            <p:ph idx="1"/>
          </p:nvPr>
        </p:nvPicPr>
        <p:blipFill>
          <a:blip r:embed="rId2"/>
          <a:stretch>
            <a:fillRect/>
          </a:stretch>
        </p:blipFill>
        <p:spPr>
          <a:xfrm>
            <a:off x="1055610" y="1918434"/>
            <a:ext cx="9655664" cy="2721021"/>
          </a:xfrm>
          <a:prstGeom prst="rect">
            <a:avLst/>
          </a:prstGeom>
        </p:spPr>
      </p:pic>
      <p:pic>
        <p:nvPicPr>
          <p:cNvPr id="4" name="Picture 3">
            <a:extLst>
              <a:ext uri="{FF2B5EF4-FFF2-40B4-BE49-F238E27FC236}">
                <a16:creationId xmlns:a16="http://schemas.microsoft.com/office/drawing/2014/main" id="{73F3B6E3-CE07-2EB9-9DC3-9560ED6B831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3901267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8CF4CF-474E-5B14-2910-00C7F4FB50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75B13B-6027-6353-5883-C69479B47E7E}"/>
              </a:ext>
            </a:extLst>
          </p:cNvPr>
          <p:cNvSpPr>
            <a:spLocks noGrp="1"/>
          </p:cNvSpPr>
          <p:nvPr>
            <p:ph type="title"/>
          </p:nvPr>
        </p:nvSpPr>
        <p:spPr/>
        <p:txBody>
          <a:bodyPr/>
          <a:lstStyle/>
          <a:p>
            <a:r>
              <a:rPr lang="en-US" dirty="0"/>
              <a:t>18.3 Comparing Orders of Magnitude</a:t>
            </a:r>
          </a:p>
        </p:txBody>
      </p:sp>
      <p:pic>
        <p:nvPicPr>
          <p:cNvPr id="4" name="Picture 3">
            <a:extLst>
              <a:ext uri="{FF2B5EF4-FFF2-40B4-BE49-F238E27FC236}">
                <a16:creationId xmlns:a16="http://schemas.microsoft.com/office/drawing/2014/main" id="{E138E62F-4957-BC92-C2C1-05C9B9A7939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8" name="Content Placeholder 7">
            <a:extLst>
              <a:ext uri="{FF2B5EF4-FFF2-40B4-BE49-F238E27FC236}">
                <a16:creationId xmlns:a16="http://schemas.microsoft.com/office/drawing/2014/main" id="{E08DCB39-8D7D-5BB6-D191-9DE4EBFFE7CF}"/>
              </a:ext>
            </a:extLst>
          </p:cNvPr>
          <p:cNvPicPr>
            <a:picLocks noGrp="1" noChangeAspect="1"/>
          </p:cNvPicPr>
          <p:nvPr>
            <p:ph idx="1"/>
          </p:nvPr>
        </p:nvPicPr>
        <p:blipFill>
          <a:blip r:embed="rId3"/>
          <a:stretch>
            <a:fillRect/>
          </a:stretch>
        </p:blipFill>
        <p:spPr>
          <a:xfrm>
            <a:off x="2371626" y="1458262"/>
            <a:ext cx="6682433" cy="4201046"/>
          </a:xfrm>
          <a:prstGeom prst="rect">
            <a:avLst/>
          </a:prstGeom>
        </p:spPr>
      </p:pic>
    </p:spTree>
    <p:extLst>
      <p:ext uri="{BB962C8B-B14F-4D97-AF65-F5344CB8AC3E}">
        <p14:creationId xmlns:p14="http://schemas.microsoft.com/office/powerpoint/2010/main" val="4223029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0D5EA7-2E43-AF33-418F-13B075616B2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6CFBDEC1-F6FD-00EB-E081-A834280623F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10" name="Picture 9">
            <a:extLst>
              <a:ext uri="{FF2B5EF4-FFF2-40B4-BE49-F238E27FC236}">
                <a16:creationId xmlns:a16="http://schemas.microsoft.com/office/drawing/2014/main" id="{2FE0AF37-953F-F4F6-5B13-734F81FA64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07856" y="364353"/>
            <a:ext cx="9776288" cy="5505504"/>
          </a:xfrm>
          <a:prstGeom prst="rect">
            <a:avLst/>
          </a:prstGeom>
        </p:spPr>
      </p:pic>
    </p:spTree>
    <p:extLst>
      <p:ext uri="{BB962C8B-B14F-4D97-AF65-F5344CB8AC3E}">
        <p14:creationId xmlns:p14="http://schemas.microsoft.com/office/powerpoint/2010/main" val="39810196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44D5F1-1188-12BC-ADAD-6CDDB438EE44}"/>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3C6D6F4-451B-0971-8EED-CA73EDE0556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10" name="Picture 9" descr="A cave with many rocks&#10;&#10;AI-generated content may be incorrect.">
            <a:extLst>
              <a:ext uri="{FF2B5EF4-FFF2-40B4-BE49-F238E27FC236}">
                <a16:creationId xmlns:a16="http://schemas.microsoft.com/office/drawing/2014/main" id="{1C743224-8EF2-374D-96C9-2FB15D4F74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856" y="364353"/>
            <a:ext cx="9776288" cy="5505505"/>
          </a:xfrm>
          <a:prstGeom prst="rect">
            <a:avLst/>
          </a:prstGeom>
        </p:spPr>
      </p:pic>
    </p:spTree>
    <p:extLst>
      <p:ext uri="{BB962C8B-B14F-4D97-AF65-F5344CB8AC3E}">
        <p14:creationId xmlns:p14="http://schemas.microsoft.com/office/powerpoint/2010/main" val="40231314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846B56-A3E8-DA7A-08CA-37888BD6D0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7AD795-87A6-B68A-0229-8D610C272923}"/>
              </a:ext>
            </a:extLst>
          </p:cNvPr>
          <p:cNvSpPr>
            <a:spLocks noGrp="1"/>
          </p:cNvSpPr>
          <p:nvPr>
            <p:ph type="title"/>
          </p:nvPr>
        </p:nvSpPr>
        <p:spPr/>
        <p:txBody>
          <a:bodyPr/>
          <a:lstStyle/>
          <a:p>
            <a:r>
              <a:rPr lang="en-US" dirty="0"/>
              <a:t>18.4 Comparison of Search Algorithms</a:t>
            </a:r>
          </a:p>
        </p:txBody>
      </p:sp>
      <p:sp>
        <p:nvSpPr>
          <p:cNvPr id="3" name="Content Placeholder 2">
            <a:extLst>
              <a:ext uri="{FF2B5EF4-FFF2-40B4-BE49-F238E27FC236}">
                <a16:creationId xmlns:a16="http://schemas.microsoft.com/office/drawing/2014/main" id="{0651FDF3-C814-D679-378F-60A7E7572237}"/>
              </a:ext>
            </a:extLst>
          </p:cNvPr>
          <p:cNvSpPr>
            <a:spLocks noGrp="1"/>
          </p:cNvSpPr>
          <p:nvPr>
            <p:ph idx="1"/>
          </p:nvPr>
        </p:nvSpPr>
        <p:spPr/>
        <p:txBody>
          <a:bodyPr>
            <a:normAutofit lnSpcReduction="10000"/>
          </a:bodyPr>
          <a:lstStyle/>
          <a:p>
            <a:r>
              <a:rPr lang="en-US" dirty="0"/>
              <a:t>Sequential Search Big O</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for (int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 0;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&lt; n;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 n+1 times</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if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2800" dirty="0">
                <a:effectLst/>
                <a:latin typeface="Consolas" panose="020B0609020204030204" pitchFamily="49" charset="0"/>
                <a:ea typeface="DengXian" panose="02010600030101010101" pitchFamily="2" charset="-122"/>
                <a:cs typeface="Times New Roman" panose="02020603050405020304" pitchFamily="18" charset="0"/>
              </a:rPr>
              <a:t>[</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 target)    // n times</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return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return –1;                   // 1 time</a:t>
            </a:r>
          </a:p>
          <a:p>
            <a:pPr lvl="1">
              <a:buFont typeface="Courier New" panose="02070309020205020404" pitchFamily="49" charset="0"/>
              <a:buChar char="o"/>
            </a:pPr>
            <a:r>
              <a:rPr lang="en-US" dirty="0"/>
              <a:t>worst-case: the target is not found, T(n)=2n+2, simplifies to O(n)</a:t>
            </a:r>
          </a:p>
          <a:p>
            <a:pPr lvl="1">
              <a:buFont typeface="Courier New" panose="02070309020205020404" pitchFamily="49" charset="0"/>
              <a:buChar char="o"/>
            </a:pPr>
            <a:r>
              <a:rPr lang="en-US" dirty="0"/>
              <a:t>best-case: the target is found at </a:t>
            </a:r>
            <a:r>
              <a:rPr lang="en-US" dirty="0" err="1"/>
              <a:t>arr</a:t>
            </a:r>
            <a:r>
              <a:rPr lang="en-US" dirty="0"/>
              <a:t>[0], the total number of executed statements is 2, constant time, O(1)</a:t>
            </a:r>
          </a:p>
          <a:p>
            <a:pPr lvl="1">
              <a:buFont typeface="Courier New" panose="02070309020205020404" pitchFamily="49" charset="0"/>
              <a:buChar char="o"/>
            </a:pPr>
            <a:r>
              <a:rPr lang="en-US" dirty="0"/>
              <a:t>average-case: the target is found after approximately n/2 iterations, O(n)</a:t>
            </a:r>
          </a:p>
        </p:txBody>
      </p:sp>
      <p:pic>
        <p:nvPicPr>
          <p:cNvPr id="4" name="Picture 3">
            <a:extLst>
              <a:ext uri="{FF2B5EF4-FFF2-40B4-BE49-F238E27FC236}">
                <a16:creationId xmlns:a16="http://schemas.microsoft.com/office/drawing/2014/main" id="{CD5B7F68-2EF7-E682-13A1-9C3F5AE963A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9183120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2FBBE4-C8A9-F3F1-C220-D3AA513F31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3AEBE-F98C-CCF9-3C95-31CA82F4A6AC}"/>
              </a:ext>
            </a:extLst>
          </p:cNvPr>
          <p:cNvSpPr>
            <a:spLocks noGrp="1"/>
          </p:cNvSpPr>
          <p:nvPr>
            <p:ph type="title"/>
          </p:nvPr>
        </p:nvSpPr>
        <p:spPr/>
        <p:txBody>
          <a:bodyPr/>
          <a:lstStyle/>
          <a:p>
            <a:r>
              <a:rPr lang="en-US" dirty="0"/>
              <a:t>18.4 Comparison of Search Algorithms</a:t>
            </a:r>
          </a:p>
        </p:txBody>
      </p:sp>
      <p:sp>
        <p:nvSpPr>
          <p:cNvPr id="3" name="Content Placeholder 2">
            <a:extLst>
              <a:ext uri="{FF2B5EF4-FFF2-40B4-BE49-F238E27FC236}">
                <a16:creationId xmlns:a16="http://schemas.microsoft.com/office/drawing/2014/main" id="{E1C0C156-2D51-7A17-9EA0-51F88F7620B0}"/>
              </a:ext>
            </a:extLst>
          </p:cNvPr>
          <p:cNvSpPr>
            <a:spLocks noGrp="1"/>
          </p:cNvSpPr>
          <p:nvPr>
            <p:ph idx="1"/>
          </p:nvPr>
        </p:nvSpPr>
        <p:spPr/>
        <p:txBody>
          <a:bodyPr>
            <a:normAutofit fontScale="85000" lnSpcReduction="20000"/>
          </a:bodyPr>
          <a:lstStyle/>
          <a:p>
            <a:pPr marL="0" marR="0">
              <a:buNone/>
            </a:pPr>
            <a:r>
              <a:rPr lang="en-US" sz="4000" b="1" i="1" dirty="0">
                <a:effectLst/>
                <a:latin typeface="Times New Roman" panose="02020603050405020304" pitchFamily="18" charset="0"/>
                <a:ea typeface="DengXian" panose="02010600030101010101" pitchFamily="2" charset="-122"/>
              </a:rPr>
              <a:t>Binary Search Big O</a:t>
            </a:r>
            <a:endParaRPr lang="en-US" sz="4000" dirty="0">
              <a:effectLst/>
              <a:latin typeface="Times New Roman" panose="02020603050405020304" pitchFamily="18" charset="0"/>
              <a:ea typeface="DengXian" panose="02010600030101010101" pitchFamily="2" charset="-122"/>
            </a:endParaRPr>
          </a:p>
          <a:p>
            <a:pPr marL="457200" marR="0">
              <a:buNone/>
            </a:pP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boolean</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found = false;          // 1 time</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int first = 0, last = n-1;      // 1 time</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while (first &lt; last &amp;&amp; !found)  // k+1 times</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mid = (first + last) / 2;   </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if (target &lt;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2800" dirty="0">
                <a:effectLst/>
                <a:latin typeface="Consolas" panose="020B0609020204030204" pitchFamily="49" charset="0"/>
                <a:ea typeface="DengXian" panose="02010600030101010101" pitchFamily="2" charset="-122"/>
                <a:cs typeface="Times New Roman" panose="02020603050405020304" pitchFamily="18" charset="0"/>
              </a:rPr>
              <a:t>[mid])       </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last = mid –1;          </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else if (target &gt;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ary</a:t>
            </a:r>
            <a:r>
              <a:rPr lang="en-US" sz="2800" dirty="0">
                <a:effectLst/>
                <a:latin typeface="Consolas" panose="020B0609020204030204" pitchFamily="49" charset="0"/>
                <a:ea typeface="DengXian" panose="02010600030101010101" pitchFamily="2" charset="-122"/>
                <a:cs typeface="Times New Roman" panose="02020603050405020304" pitchFamily="18" charset="0"/>
              </a:rPr>
              <a:t>[mid]) </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first = mid + 1;</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else</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found = true;}          </a:t>
            </a:r>
          </a:p>
          <a:p>
            <a:pPr marL="457200" marR="0">
              <a:buNone/>
            </a:pPr>
            <a:endParaRPr lang="en-US" dirty="0"/>
          </a:p>
        </p:txBody>
      </p:sp>
      <p:pic>
        <p:nvPicPr>
          <p:cNvPr id="4" name="Picture 3">
            <a:extLst>
              <a:ext uri="{FF2B5EF4-FFF2-40B4-BE49-F238E27FC236}">
                <a16:creationId xmlns:a16="http://schemas.microsoft.com/office/drawing/2014/main" id="{13C1557E-F133-2560-4D78-9247892E2B5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19882736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C51B3-3920-F701-C1FA-B6DACD2362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5710EE-52B8-B4A6-105C-AF63B7D16EE4}"/>
              </a:ext>
            </a:extLst>
          </p:cNvPr>
          <p:cNvSpPr>
            <a:spLocks noGrp="1"/>
          </p:cNvSpPr>
          <p:nvPr>
            <p:ph type="title"/>
          </p:nvPr>
        </p:nvSpPr>
        <p:spPr/>
        <p:txBody>
          <a:bodyPr/>
          <a:lstStyle/>
          <a:p>
            <a:r>
              <a:rPr lang="en-US" dirty="0"/>
              <a:t>18.5 Comparison of Sorting Algorithms</a:t>
            </a:r>
          </a:p>
        </p:txBody>
      </p:sp>
      <p:sp>
        <p:nvSpPr>
          <p:cNvPr id="3" name="Content Placeholder 2">
            <a:extLst>
              <a:ext uri="{FF2B5EF4-FFF2-40B4-BE49-F238E27FC236}">
                <a16:creationId xmlns:a16="http://schemas.microsoft.com/office/drawing/2014/main" id="{64C2B465-D061-D694-D6FA-C660B7300E0D}"/>
              </a:ext>
            </a:extLst>
          </p:cNvPr>
          <p:cNvSpPr>
            <a:spLocks noGrp="1"/>
          </p:cNvSpPr>
          <p:nvPr>
            <p:ph idx="1"/>
          </p:nvPr>
        </p:nvSpPr>
        <p:spPr/>
        <p:txBody>
          <a:bodyPr>
            <a:normAutofit fontScale="70000" lnSpcReduction="20000"/>
          </a:bodyPr>
          <a:lstStyle/>
          <a:p>
            <a:pPr marL="0" marR="0">
              <a:buNone/>
            </a:pPr>
            <a:r>
              <a:rPr lang="en-US" sz="4000" b="1" i="1" dirty="0">
                <a:effectLst/>
                <a:latin typeface="Times New Roman" panose="02020603050405020304" pitchFamily="18" charset="0"/>
                <a:ea typeface="DengXian" panose="02010600030101010101" pitchFamily="2" charset="-122"/>
              </a:rPr>
              <a:t>Big O of Selection Sorting </a:t>
            </a:r>
            <a:endParaRPr lang="en-US" sz="4000" dirty="0">
              <a:effectLst/>
              <a:latin typeface="Times New Roman" panose="02020603050405020304" pitchFamily="18" charset="0"/>
              <a:ea typeface="DengXian" panose="02010600030101010101" pitchFamily="2" charset="-122"/>
            </a:endParaRP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for (int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 0;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&lt; n-1;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a:t>
            </a:r>
            <a:r>
              <a:rPr lang="en-US" dirty="0">
                <a:latin typeface="Consolas" panose="020B0609020204030204" pitchFamily="49" charset="0"/>
                <a:ea typeface="DengXian" panose="02010600030101010101" pitchFamily="2" charset="-122"/>
                <a:cs typeface="Times New Roman" panose="02020603050405020304" pitchFamily="18" charset="0"/>
              </a:rPr>
              <a:t> </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n times</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best =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for (int j = i+1; j &lt; n;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j++</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 n + (n-1) + (n-2) + . . . + 2: n(n−1)/2</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if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2800" dirty="0">
                <a:effectLst/>
                <a:latin typeface="Consolas" panose="020B0609020204030204" pitchFamily="49" charset="0"/>
                <a:ea typeface="DengXian" panose="02010600030101010101" pitchFamily="2" charset="-122"/>
                <a:cs typeface="Times New Roman" panose="02020603050405020304" pitchFamily="18" charset="0"/>
              </a:rPr>
              <a:t>[best].</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compareTo</a:t>
            </a:r>
            <a:r>
              <a:rPr lang="en-US" sz="2800" dirty="0">
                <a:effectLst/>
                <a:latin typeface="Consolas" panose="020B0609020204030204" pitchFamily="49" charset="0"/>
                <a:ea typeface="DengXian" panose="02010600030101010101" pitchFamily="2" charset="-122"/>
                <a:cs typeface="Times New Roman" panose="02020603050405020304" pitchFamily="18" charset="0"/>
              </a:rPr>
              <a:t>(</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2800" dirty="0">
                <a:effectLst/>
                <a:latin typeface="Consolas" panose="020B0609020204030204" pitchFamily="49" charset="0"/>
                <a:ea typeface="DengXian" panose="02010600030101010101" pitchFamily="2" charset="-122"/>
                <a:cs typeface="Times New Roman" panose="02020603050405020304" pitchFamily="18" charset="0"/>
              </a:rPr>
              <a:t>[j]) &gt; 0)</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best = j;				</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if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 best){</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T temp =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2800" dirty="0">
                <a:effectLst/>
                <a:latin typeface="Consolas" panose="020B0609020204030204" pitchFamily="49" charset="0"/>
                <a:ea typeface="DengXian" panose="02010600030101010101" pitchFamily="2" charset="-122"/>
                <a:cs typeface="Times New Roman" panose="02020603050405020304" pitchFamily="18" charset="0"/>
              </a:rPr>
              <a:t>[</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2800" dirty="0">
                <a:effectLst/>
                <a:latin typeface="Consolas" panose="020B0609020204030204" pitchFamily="49" charset="0"/>
                <a:ea typeface="DengXian" panose="02010600030101010101" pitchFamily="2" charset="-122"/>
                <a:cs typeface="Times New Roman" panose="02020603050405020304" pitchFamily="18" charset="0"/>
              </a:rPr>
              <a:t>[</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2800" dirty="0">
                <a:effectLst/>
                <a:latin typeface="Consolas" panose="020B0609020204030204" pitchFamily="49" charset="0"/>
                <a:ea typeface="DengXian" panose="02010600030101010101" pitchFamily="2" charset="-122"/>
                <a:cs typeface="Times New Roman" panose="02020603050405020304" pitchFamily="18" charset="0"/>
              </a:rPr>
              <a:t>] =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2800" dirty="0">
                <a:effectLst/>
                <a:latin typeface="Consolas" panose="020B0609020204030204" pitchFamily="49" charset="0"/>
                <a:ea typeface="DengXian" panose="02010600030101010101" pitchFamily="2" charset="-122"/>
                <a:cs typeface="Times New Roman" panose="02020603050405020304" pitchFamily="18" charset="0"/>
              </a:rPr>
              <a:t>[best];</a:t>
            </a:r>
          </a:p>
          <a:p>
            <a:pPr marL="457200" marR="0">
              <a:buNone/>
            </a:pPr>
            <a:r>
              <a:rPr lang="en-US" sz="2800" dirty="0">
                <a:effectLst/>
                <a:latin typeface="Consolas" panose="020B0609020204030204" pitchFamily="49" charset="0"/>
                <a:ea typeface="DengXian" panose="02010600030101010101" pitchFamily="2" charset="-122"/>
                <a:cs typeface="Times New Roman" panose="02020603050405020304" pitchFamily="18" charset="0"/>
              </a:rPr>
              <a:t>                </a:t>
            </a:r>
            <a:r>
              <a:rPr lang="en-US" sz="28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2800" dirty="0">
                <a:effectLst/>
                <a:latin typeface="Consolas" panose="020B0609020204030204" pitchFamily="49" charset="0"/>
                <a:ea typeface="DengXian" panose="02010600030101010101" pitchFamily="2" charset="-122"/>
                <a:cs typeface="Times New Roman" panose="02020603050405020304" pitchFamily="18" charset="0"/>
              </a:rPr>
              <a:t>[best] = temp; } }</a:t>
            </a:r>
          </a:p>
          <a:p>
            <a:pPr marL="457200" marR="0">
              <a:buNone/>
            </a:pPr>
            <a:r>
              <a:rPr lang="en-US" dirty="0"/>
              <a:t>skip the exact computation and observe that it is a polynomial of degree 2 in n, leading to a time complexity of O(n2)</a:t>
            </a:r>
          </a:p>
        </p:txBody>
      </p:sp>
      <p:pic>
        <p:nvPicPr>
          <p:cNvPr id="4" name="Picture 3">
            <a:extLst>
              <a:ext uri="{FF2B5EF4-FFF2-40B4-BE49-F238E27FC236}">
                <a16:creationId xmlns:a16="http://schemas.microsoft.com/office/drawing/2014/main" id="{6BE65996-3B05-00E8-C331-BB4D38C0B13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11097565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367C3F-58DA-AEB1-700D-CBC21AB6C2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6B509A-6B2B-B91E-1E70-EB4632418360}"/>
              </a:ext>
            </a:extLst>
          </p:cNvPr>
          <p:cNvSpPr>
            <a:spLocks noGrp="1"/>
          </p:cNvSpPr>
          <p:nvPr>
            <p:ph type="title"/>
          </p:nvPr>
        </p:nvSpPr>
        <p:spPr/>
        <p:txBody>
          <a:bodyPr/>
          <a:lstStyle/>
          <a:p>
            <a:r>
              <a:rPr lang="en-US" dirty="0"/>
              <a:t>18.5 Comparison of Sorting Algorithms</a:t>
            </a:r>
          </a:p>
        </p:txBody>
      </p:sp>
      <p:sp>
        <p:nvSpPr>
          <p:cNvPr id="3" name="Content Placeholder 2">
            <a:extLst>
              <a:ext uri="{FF2B5EF4-FFF2-40B4-BE49-F238E27FC236}">
                <a16:creationId xmlns:a16="http://schemas.microsoft.com/office/drawing/2014/main" id="{474A3F51-08D0-E796-098A-094248789274}"/>
              </a:ext>
            </a:extLst>
          </p:cNvPr>
          <p:cNvSpPr>
            <a:spLocks noGrp="1"/>
          </p:cNvSpPr>
          <p:nvPr>
            <p:ph idx="1"/>
          </p:nvPr>
        </p:nvSpPr>
        <p:spPr/>
        <p:txBody>
          <a:bodyPr>
            <a:normAutofit fontScale="47500" lnSpcReduction="20000"/>
          </a:bodyPr>
          <a:lstStyle/>
          <a:p>
            <a:pPr marL="0" marR="0">
              <a:buNone/>
            </a:pPr>
            <a:r>
              <a:rPr lang="en-US" sz="5400" b="1" i="1" dirty="0">
                <a:effectLst/>
                <a:latin typeface="Times New Roman" panose="02020603050405020304" pitchFamily="18" charset="0"/>
                <a:ea typeface="DengXian" panose="02010600030101010101" pitchFamily="2" charset="-122"/>
              </a:rPr>
              <a:t>Big O of Bubble Sorting</a:t>
            </a:r>
            <a:endParaRPr lang="en-US" sz="5400" dirty="0">
              <a:effectLst/>
              <a:latin typeface="Times New Roman" panose="02020603050405020304" pitchFamily="18" charset="0"/>
              <a:ea typeface="DengXian" panose="02010600030101010101" pitchFamily="2" charset="-122"/>
            </a:endParaRP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boolean</a:t>
            </a:r>
            <a:r>
              <a:rPr lang="en-US" sz="4000" dirty="0">
                <a:effectLst/>
                <a:latin typeface="Consolas" panose="020B0609020204030204" pitchFamily="49" charset="0"/>
                <a:ea typeface="DengXian" panose="02010600030101010101" pitchFamily="2" charset="-122"/>
                <a:cs typeface="Times New Roman" panose="02020603050405020304" pitchFamily="18" charset="0"/>
              </a:rPr>
              <a:t> Sorted = false;	</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while (!Sorted){						// n times</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Sorted = true;</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for (int </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4000" dirty="0">
                <a:effectLst/>
                <a:latin typeface="Consolas" panose="020B0609020204030204" pitchFamily="49" charset="0"/>
                <a:ea typeface="DengXian" panose="02010600030101010101" pitchFamily="2" charset="-122"/>
                <a:cs typeface="Times New Roman" panose="02020603050405020304" pitchFamily="18" charset="0"/>
              </a:rPr>
              <a:t> = 0; </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4000" dirty="0">
                <a:effectLst/>
                <a:latin typeface="Consolas" panose="020B0609020204030204" pitchFamily="49" charset="0"/>
                <a:ea typeface="DengXian" panose="02010600030101010101" pitchFamily="2" charset="-122"/>
                <a:cs typeface="Times New Roman" panose="02020603050405020304" pitchFamily="18" charset="0"/>
              </a:rPr>
              <a:t> &lt; n - 1; </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4000" dirty="0">
                <a:effectLst/>
                <a:latin typeface="Consolas" panose="020B0609020204030204" pitchFamily="49" charset="0"/>
                <a:ea typeface="DengXian" panose="02010600030101010101" pitchFamily="2" charset="-122"/>
                <a:cs typeface="Times New Roman" panose="02020603050405020304" pitchFamily="18" charset="0"/>
              </a:rPr>
              <a:t>++)</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 n + (n-1) + . . . + 1</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if (</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4000" dirty="0">
                <a:effectLst/>
                <a:latin typeface="Consolas" panose="020B0609020204030204" pitchFamily="49" charset="0"/>
                <a:ea typeface="DengXian" panose="02010600030101010101" pitchFamily="2" charset="-122"/>
                <a:cs typeface="Times New Roman" panose="02020603050405020304" pitchFamily="18" charset="0"/>
              </a:rPr>
              <a:t>[</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4000" dirty="0">
                <a:effectLst/>
                <a:latin typeface="Consolas" panose="020B0609020204030204" pitchFamily="49" charset="0"/>
                <a:ea typeface="DengXian" panose="02010600030101010101" pitchFamily="2" charset="-122"/>
                <a:cs typeface="Times New Roman" panose="02020603050405020304" pitchFamily="18" charset="0"/>
              </a:rPr>
              <a:t>].</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compareTo</a:t>
            </a:r>
            <a:r>
              <a:rPr lang="en-US" sz="4000" dirty="0">
                <a:effectLst/>
                <a:latin typeface="Consolas" panose="020B0609020204030204" pitchFamily="49" charset="0"/>
                <a:ea typeface="DengXian" panose="02010600030101010101" pitchFamily="2" charset="-122"/>
                <a:cs typeface="Times New Roman" panose="02020603050405020304" pitchFamily="18" charset="0"/>
              </a:rPr>
              <a:t>(</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4000" dirty="0">
                <a:effectLst/>
                <a:latin typeface="Consolas" panose="020B0609020204030204" pitchFamily="49" charset="0"/>
                <a:ea typeface="DengXian" panose="02010600030101010101" pitchFamily="2" charset="-122"/>
                <a:cs typeface="Times New Roman" panose="02020603050405020304" pitchFamily="18" charset="0"/>
              </a:rPr>
              <a:t>[i+1]) &gt; 0){</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T temp = </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4000" dirty="0">
                <a:effectLst/>
                <a:latin typeface="Consolas" panose="020B0609020204030204" pitchFamily="49" charset="0"/>
                <a:ea typeface="DengXian" panose="02010600030101010101" pitchFamily="2" charset="-122"/>
                <a:cs typeface="Times New Roman" panose="02020603050405020304" pitchFamily="18" charset="0"/>
              </a:rPr>
              <a:t>[</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4000" dirty="0">
                <a:effectLst/>
                <a:latin typeface="Consolas" panose="020B0609020204030204" pitchFamily="49" charset="0"/>
                <a:ea typeface="DengXian" panose="02010600030101010101" pitchFamily="2" charset="-122"/>
                <a:cs typeface="Times New Roman" panose="02020603050405020304" pitchFamily="18" charset="0"/>
              </a:rPr>
              <a:t>];</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4000" dirty="0">
                <a:effectLst/>
                <a:latin typeface="Consolas" panose="020B0609020204030204" pitchFamily="49" charset="0"/>
                <a:ea typeface="DengXian" panose="02010600030101010101" pitchFamily="2" charset="-122"/>
                <a:cs typeface="Times New Roman" panose="02020603050405020304" pitchFamily="18" charset="0"/>
              </a:rPr>
              <a:t>[</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4000" dirty="0">
                <a:effectLst/>
                <a:latin typeface="Consolas" panose="020B0609020204030204" pitchFamily="49" charset="0"/>
                <a:ea typeface="DengXian" panose="02010600030101010101" pitchFamily="2" charset="-122"/>
                <a:cs typeface="Times New Roman" panose="02020603050405020304" pitchFamily="18" charset="0"/>
              </a:rPr>
              <a:t>] = </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4000" dirty="0">
                <a:effectLst/>
                <a:latin typeface="Consolas" panose="020B0609020204030204" pitchFamily="49" charset="0"/>
                <a:ea typeface="DengXian" panose="02010600030101010101" pitchFamily="2" charset="-122"/>
                <a:cs typeface="Times New Roman" panose="02020603050405020304" pitchFamily="18" charset="0"/>
              </a:rPr>
              <a:t>[i+1];</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a:t>
            </a:r>
            <a:r>
              <a:rPr lang="en-US" sz="4000" dirty="0" err="1">
                <a:effectLst/>
                <a:latin typeface="Consolas" panose="020B0609020204030204" pitchFamily="49" charset="0"/>
                <a:ea typeface="DengXian" panose="02010600030101010101" pitchFamily="2" charset="-122"/>
                <a:cs typeface="Times New Roman" panose="02020603050405020304" pitchFamily="18" charset="0"/>
              </a:rPr>
              <a:t>arr</a:t>
            </a:r>
            <a:r>
              <a:rPr lang="en-US" sz="4000" dirty="0">
                <a:effectLst/>
                <a:latin typeface="Consolas" panose="020B0609020204030204" pitchFamily="49" charset="0"/>
                <a:ea typeface="DengXian" panose="02010600030101010101" pitchFamily="2" charset="-122"/>
                <a:cs typeface="Times New Roman" panose="02020603050405020304" pitchFamily="18" charset="0"/>
              </a:rPr>
              <a:t>[i+1] = temp;</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Sorted = false;</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			</a:t>
            </a:r>
          </a:p>
          <a:p>
            <a:pPr marL="457200" marR="0">
              <a:buNone/>
            </a:pPr>
            <a:r>
              <a:rPr lang="en-US" sz="4000" dirty="0">
                <a:effectLst/>
                <a:latin typeface="Consolas" panose="020B0609020204030204" pitchFamily="49" charset="0"/>
                <a:ea typeface="DengXian" panose="02010600030101010101" pitchFamily="2" charset="-122"/>
                <a:cs typeface="Times New Roman" panose="02020603050405020304" pitchFamily="18" charset="0"/>
              </a:rPr>
              <a:t>	}  </a:t>
            </a:r>
          </a:p>
        </p:txBody>
      </p:sp>
      <p:pic>
        <p:nvPicPr>
          <p:cNvPr id="4" name="Picture 3">
            <a:extLst>
              <a:ext uri="{FF2B5EF4-FFF2-40B4-BE49-F238E27FC236}">
                <a16:creationId xmlns:a16="http://schemas.microsoft.com/office/drawing/2014/main" id="{3A047CAE-6DE8-1F42-1E37-0E67AFC8A34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1942810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F45D94A-2E11-1A07-F482-34C78E7E9672}"/>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639BEE-D294-2EA5-D0F5-60C09B090F50}"/>
              </a:ext>
            </a:extLst>
          </p:cNvPr>
          <p:cNvSpPr>
            <a:spLocks noGrp="1"/>
          </p:cNvSpPr>
          <p:nvPr>
            <p:ph type="ctrTitle"/>
          </p:nvPr>
        </p:nvSpPr>
        <p:spPr>
          <a:xfrm>
            <a:off x="804672" y="5116529"/>
            <a:ext cx="10592174" cy="1000655"/>
          </a:xfrm>
        </p:spPr>
        <p:txBody>
          <a:bodyPr anchor="t">
            <a:normAutofit fontScale="90000"/>
          </a:bodyPr>
          <a:lstStyle/>
          <a:p>
            <a:pPr algn="l"/>
            <a:r>
              <a:rPr lang="en-US" sz="3100" dirty="0">
                <a:solidFill>
                  <a:schemeClr val="tx2"/>
                </a:solidFill>
              </a:rPr>
              <a:t>Java OOP and Data Structures with Introduction to Secure Coding</a:t>
            </a:r>
            <a:br>
              <a:rPr lang="en-US" sz="3100" dirty="0">
                <a:solidFill>
                  <a:schemeClr val="tx2"/>
                </a:solidFill>
              </a:rPr>
            </a:br>
            <a:r>
              <a:rPr lang="en-US" sz="3100" dirty="0">
                <a:solidFill>
                  <a:schemeClr val="tx2"/>
                </a:solidFill>
              </a:rPr>
              <a:t>Dr. Ziping Liu</a:t>
            </a:r>
            <a:br>
              <a:rPr lang="en-US" sz="1600" dirty="0">
                <a:solidFill>
                  <a:schemeClr val="tx2"/>
                </a:solidFill>
              </a:rPr>
            </a:br>
            <a:br>
              <a:rPr lang="en-US" sz="1600" dirty="0">
                <a:solidFill>
                  <a:schemeClr val="tx2"/>
                </a:solidFill>
              </a:rPr>
            </a:br>
            <a:endParaRPr lang="en-US" sz="1600" dirty="0">
              <a:solidFill>
                <a:schemeClr val="tx2"/>
              </a:solidFill>
            </a:endParaRPr>
          </a:p>
        </p:txBody>
      </p:sp>
      <p:pic>
        <p:nvPicPr>
          <p:cNvPr id="5" name="Picture 4">
            <a:extLst>
              <a:ext uri="{FF2B5EF4-FFF2-40B4-BE49-F238E27FC236}">
                <a16:creationId xmlns:a16="http://schemas.microsoft.com/office/drawing/2014/main" id="{68016C7C-AFDA-B667-C485-59B533AEF141}"/>
              </a:ext>
            </a:extLst>
          </p:cNvPr>
          <p:cNvPicPr>
            <a:picLocks noChangeAspect="1"/>
          </p:cNvPicPr>
          <p:nvPr/>
        </p:nvPicPr>
        <p:blipFill>
          <a:blip r:embed="rId2">
            <a:extLst>
              <a:ext uri="{28A0092B-C50C-407E-A947-70E740481C1C}">
                <a14:useLocalDpi xmlns:a14="http://schemas.microsoft.com/office/drawing/2010/main" val="0"/>
              </a:ext>
            </a:extLst>
          </a:blip>
          <a:srcRect t="5714" b="5714"/>
          <a:stretch/>
        </p:blipFill>
        <p:spPr>
          <a:xfrm>
            <a:off x="-1" y="10"/>
            <a:ext cx="12192001" cy="4201449"/>
          </a:xfrm>
          <a:prstGeom prst="rect">
            <a:avLst/>
          </a:prstGeom>
        </p:spPr>
      </p:pic>
      <p:grpSp>
        <p:nvGrpSpPr>
          <p:cNvPr id="35" name="Group 34">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24" name="Freeform: Shape 23">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Subtitle 2">
            <a:extLst>
              <a:ext uri="{FF2B5EF4-FFF2-40B4-BE49-F238E27FC236}">
                <a16:creationId xmlns:a16="http://schemas.microsoft.com/office/drawing/2014/main" id="{550E9AA5-3AB6-7CA8-2E88-05185371D2C6}"/>
              </a:ext>
            </a:extLst>
          </p:cNvPr>
          <p:cNvSpPr>
            <a:spLocks noGrp="1"/>
          </p:cNvSpPr>
          <p:nvPr>
            <p:ph type="subTitle" idx="1"/>
          </p:nvPr>
        </p:nvSpPr>
        <p:spPr>
          <a:xfrm>
            <a:off x="804672" y="4580785"/>
            <a:ext cx="9416898" cy="484374"/>
          </a:xfrm>
        </p:spPr>
        <p:txBody>
          <a:bodyPr anchor="b">
            <a:normAutofit/>
          </a:bodyPr>
          <a:lstStyle/>
          <a:p>
            <a:pPr algn="l"/>
            <a:r>
              <a:rPr lang="en-US" sz="2000" dirty="0">
                <a:solidFill>
                  <a:schemeClr val="tx2"/>
                </a:solidFill>
              </a:rPr>
              <a:t>Chapter 18 Time Complexity – BIG O</a:t>
            </a:r>
          </a:p>
        </p:txBody>
      </p:sp>
    </p:spTree>
    <p:extLst>
      <p:ext uri="{BB962C8B-B14F-4D97-AF65-F5344CB8AC3E}">
        <p14:creationId xmlns:p14="http://schemas.microsoft.com/office/powerpoint/2010/main" val="3976037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14E67-4686-692F-8C33-B43287084F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D0B076-CEAE-0E27-4ABF-D868EB057791}"/>
              </a:ext>
            </a:extLst>
          </p:cNvPr>
          <p:cNvSpPr>
            <a:spLocks noGrp="1"/>
          </p:cNvSpPr>
          <p:nvPr>
            <p:ph type="title"/>
          </p:nvPr>
        </p:nvSpPr>
        <p:spPr/>
        <p:txBody>
          <a:bodyPr/>
          <a:lstStyle/>
          <a:p>
            <a:r>
              <a:rPr lang="en-US" dirty="0"/>
              <a:t>18.5 Comparison of Sorting Algorithms</a:t>
            </a:r>
          </a:p>
        </p:txBody>
      </p:sp>
      <p:sp>
        <p:nvSpPr>
          <p:cNvPr id="3" name="Content Placeholder 2">
            <a:extLst>
              <a:ext uri="{FF2B5EF4-FFF2-40B4-BE49-F238E27FC236}">
                <a16:creationId xmlns:a16="http://schemas.microsoft.com/office/drawing/2014/main" id="{46656005-B1CE-3B99-E0BE-9E0C3C1CD429}"/>
              </a:ext>
            </a:extLst>
          </p:cNvPr>
          <p:cNvSpPr>
            <a:spLocks noGrp="1"/>
          </p:cNvSpPr>
          <p:nvPr>
            <p:ph idx="1"/>
          </p:nvPr>
        </p:nvSpPr>
        <p:spPr/>
        <p:txBody>
          <a:bodyPr>
            <a:normAutofit fontScale="47500" lnSpcReduction="20000"/>
          </a:bodyPr>
          <a:lstStyle/>
          <a:p>
            <a:pPr marL="0" marR="0">
              <a:buNone/>
            </a:pPr>
            <a:r>
              <a:rPr lang="en-US" sz="7200" b="1" i="1" dirty="0">
                <a:effectLst/>
                <a:latin typeface="Times New Roman" panose="02020603050405020304" pitchFamily="18" charset="0"/>
                <a:ea typeface="DengXian" panose="02010600030101010101" pitchFamily="2" charset="-122"/>
              </a:rPr>
              <a:t>Big O of Quicksort</a:t>
            </a:r>
            <a:endParaRPr lang="en-US" sz="7200" dirty="0">
              <a:effectLst/>
              <a:latin typeface="Times New Roman" panose="02020603050405020304" pitchFamily="18" charset="0"/>
              <a:ea typeface="DengXian" panose="02010600030101010101" pitchFamily="2" charset="-122"/>
            </a:endParaRPr>
          </a:p>
          <a:p>
            <a:pPr marL="457200" marR="0">
              <a:buNone/>
            </a:pPr>
            <a:r>
              <a:rPr lang="en-US" sz="5400" dirty="0">
                <a:effectLst/>
                <a:latin typeface="Consolas" panose="020B0609020204030204" pitchFamily="49" charset="0"/>
                <a:ea typeface="DengXian" panose="02010600030101010101" pitchFamily="2" charset="-122"/>
                <a:cs typeface="Times New Roman" panose="02020603050405020304" pitchFamily="18" charset="0"/>
              </a:rPr>
              <a:t>if (first &lt; last) // recursively executed </a:t>
            </a:r>
          </a:p>
          <a:p>
            <a:pPr marL="457200" marR="0">
              <a:buNone/>
            </a:pPr>
            <a:r>
              <a:rPr lang="en-US" sz="5400" dirty="0">
                <a:effectLst/>
                <a:latin typeface="Consolas" panose="020B0609020204030204" pitchFamily="49" charset="0"/>
                <a:ea typeface="DengXian" panose="02010600030101010101" pitchFamily="2" charset="-122"/>
                <a:cs typeface="Times New Roman" panose="02020603050405020304" pitchFamily="18" charset="0"/>
              </a:rPr>
              <a:t>//each time the list splits in two = about log2n times</a:t>
            </a:r>
          </a:p>
          <a:p>
            <a:pPr marL="0" marR="0" indent="457200">
              <a:buNone/>
            </a:pPr>
            <a:r>
              <a:rPr lang="en-US" sz="5400" dirty="0">
                <a:effectLst/>
                <a:latin typeface="Consolas" panose="020B0609020204030204" pitchFamily="49" charset="0"/>
                <a:ea typeface="DengXian" panose="02010600030101010101" pitchFamily="2" charset="-122"/>
                <a:cs typeface="Times New Roman" panose="02020603050405020304" pitchFamily="18" charset="0"/>
              </a:rPr>
              <a:t>{</a:t>
            </a:r>
          </a:p>
          <a:p>
            <a:pPr marL="0" marR="0">
              <a:buNone/>
            </a:pPr>
            <a:r>
              <a:rPr lang="en-US" sz="5400" dirty="0">
                <a:effectLst/>
                <a:latin typeface="Consolas" panose="020B0609020204030204" pitchFamily="49" charset="0"/>
                <a:ea typeface="DengXian" panose="02010600030101010101" pitchFamily="2" charset="-122"/>
                <a:cs typeface="Times New Roman" panose="02020603050405020304" pitchFamily="18" charset="0"/>
              </a:rPr>
              <a:t>            int </a:t>
            </a:r>
            <a:r>
              <a:rPr lang="en-US" sz="5400" dirty="0" err="1">
                <a:effectLst/>
                <a:latin typeface="Consolas" panose="020B0609020204030204" pitchFamily="49" charset="0"/>
                <a:ea typeface="DengXian" panose="02010600030101010101" pitchFamily="2" charset="-122"/>
                <a:cs typeface="Times New Roman" panose="02020603050405020304" pitchFamily="18" charset="0"/>
              </a:rPr>
              <a:t>pivotIndex</a:t>
            </a:r>
            <a:r>
              <a:rPr lang="en-US" sz="5400" dirty="0">
                <a:effectLst/>
                <a:latin typeface="Consolas" panose="020B0609020204030204" pitchFamily="49" charset="0"/>
                <a:ea typeface="DengXian" panose="02010600030101010101" pitchFamily="2" charset="-122"/>
                <a:cs typeface="Times New Roman" panose="02020603050405020304" pitchFamily="18" charset="0"/>
              </a:rPr>
              <a:t> = Split(first, last);</a:t>
            </a:r>
          </a:p>
          <a:p>
            <a:pPr marL="0" marR="0">
              <a:buNone/>
            </a:pPr>
            <a:r>
              <a:rPr lang="en-US" sz="5400" dirty="0">
                <a:effectLst/>
                <a:latin typeface="Consolas" panose="020B0609020204030204" pitchFamily="49" charset="0"/>
                <a:ea typeface="DengXian" panose="02010600030101010101" pitchFamily="2" charset="-122"/>
                <a:cs typeface="Times New Roman" panose="02020603050405020304" pitchFamily="18" charset="0"/>
              </a:rPr>
              <a:t>		 // inside Split: stmts. executed &lt;= n times</a:t>
            </a:r>
          </a:p>
          <a:p>
            <a:pPr marL="0" marR="0">
              <a:buNone/>
            </a:pPr>
            <a:r>
              <a:rPr lang="en-US" sz="5400" dirty="0">
                <a:effectLst/>
                <a:latin typeface="Consolas" panose="020B0609020204030204" pitchFamily="49" charset="0"/>
                <a:ea typeface="DengXian" panose="02010600030101010101" pitchFamily="2" charset="-122"/>
                <a:cs typeface="Times New Roman" panose="02020603050405020304" pitchFamily="18" charset="0"/>
              </a:rPr>
              <a:t>            Quicksort(first, </a:t>
            </a:r>
            <a:r>
              <a:rPr lang="en-US" sz="5400" dirty="0" err="1">
                <a:effectLst/>
                <a:latin typeface="Consolas" panose="020B0609020204030204" pitchFamily="49" charset="0"/>
                <a:ea typeface="DengXian" panose="02010600030101010101" pitchFamily="2" charset="-122"/>
                <a:cs typeface="Times New Roman" panose="02020603050405020304" pitchFamily="18" charset="0"/>
              </a:rPr>
              <a:t>pivotIndex</a:t>
            </a:r>
            <a:r>
              <a:rPr lang="en-US" sz="5400" dirty="0">
                <a:effectLst/>
                <a:latin typeface="Consolas" panose="020B0609020204030204" pitchFamily="49" charset="0"/>
                <a:ea typeface="DengXian" panose="02010600030101010101" pitchFamily="2" charset="-122"/>
                <a:cs typeface="Times New Roman" panose="02020603050405020304" pitchFamily="18" charset="0"/>
              </a:rPr>
              <a:t> - 1);</a:t>
            </a:r>
          </a:p>
          <a:p>
            <a:pPr marL="0" marR="0">
              <a:buNone/>
            </a:pPr>
            <a:r>
              <a:rPr lang="en-US" sz="5400" dirty="0">
                <a:effectLst/>
                <a:latin typeface="Consolas" panose="020B0609020204030204" pitchFamily="49" charset="0"/>
                <a:ea typeface="DengXian" panose="02010600030101010101" pitchFamily="2" charset="-122"/>
                <a:cs typeface="Times New Roman" panose="02020603050405020304" pitchFamily="18" charset="0"/>
              </a:rPr>
              <a:t>            Quicksort(</a:t>
            </a:r>
            <a:r>
              <a:rPr lang="en-US" sz="5400" dirty="0" err="1">
                <a:effectLst/>
                <a:latin typeface="Consolas" panose="020B0609020204030204" pitchFamily="49" charset="0"/>
                <a:ea typeface="DengXian" panose="02010600030101010101" pitchFamily="2" charset="-122"/>
                <a:cs typeface="Times New Roman" panose="02020603050405020304" pitchFamily="18" charset="0"/>
              </a:rPr>
              <a:t>pivotIndex</a:t>
            </a:r>
            <a:r>
              <a:rPr lang="en-US" sz="5400" dirty="0">
                <a:effectLst/>
                <a:latin typeface="Consolas" panose="020B0609020204030204" pitchFamily="49" charset="0"/>
                <a:ea typeface="DengXian" panose="02010600030101010101" pitchFamily="2" charset="-122"/>
                <a:cs typeface="Times New Roman" panose="02020603050405020304" pitchFamily="18" charset="0"/>
              </a:rPr>
              <a:t> + 1, last);</a:t>
            </a:r>
          </a:p>
          <a:p>
            <a:pPr marL="0" marR="0">
              <a:buNone/>
            </a:pPr>
            <a:r>
              <a:rPr lang="en-US" sz="5400" dirty="0">
                <a:effectLst/>
                <a:latin typeface="Consolas" panose="020B0609020204030204" pitchFamily="49" charset="0"/>
                <a:ea typeface="DengXian" panose="02010600030101010101" pitchFamily="2" charset="-122"/>
                <a:cs typeface="Times New Roman" panose="02020603050405020304" pitchFamily="18" charset="0"/>
              </a:rPr>
              <a:t>	}</a:t>
            </a:r>
          </a:p>
        </p:txBody>
      </p:sp>
      <p:pic>
        <p:nvPicPr>
          <p:cNvPr id="4" name="Picture 3">
            <a:extLst>
              <a:ext uri="{FF2B5EF4-FFF2-40B4-BE49-F238E27FC236}">
                <a16:creationId xmlns:a16="http://schemas.microsoft.com/office/drawing/2014/main" id="{F2ECD647-769B-0BD5-3BB8-FB5C4A6A313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0587400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FF30D5-CB7E-16FF-ACB4-18652D33BE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9C2D52-8BCD-7A57-DD3D-7552830ADA9D}"/>
              </a:ext>
            </a:extLst>
          </p:cNvPr>
          <p:cNvSpPr>
            <a:spLocks noGrp="1"/>
          </p:cNvSpPr>
          <p:nvPr>
            <p:ph type="title"/>
          </p:nvPr>
        </p:nvSpPr>
        <p:spPr/>
        <p:txBody>
          <a:bodyPr/>
          <a:lstStyle/>
          <a:p>
            <a:r>
              <a:rPr lang="en-US" dirty="0"/>
              <a:t>18.5 Comparison of Sorting Algorithms</a:t>
            </a:r>
          </a:p>
        </p:txBody>
      </p:sp>
      <p:sp>
        <p:nvSpPr>
          <p:cNvPr id="3" name="Content Placeholder 2">
            <a:extLst>
              <a:ext uri="{FF2B5EF4-FFF2-40B4-BE49-F238E27FC236}">
                <a16:creationId xmlns:a16="http://schemas.microsoft.com/office/drawing/2014/main" id="{9F0F5769-392B-8787-66F1-DF22148DE043}"/>
              </a:ext>
            </a:extLst>
          </p:cNvPr>
          <p:cNvSpPr>
            <a:spLocks noGrp="1"/>
          </p:cNvSpPr>
          <p:nvPr>
            <p:ph idx="1"/>
          </p:nvPr>
        </p:nvSpPr>
        <p:spPr/>
        <p:txBody>
          <a:bodyPr>
            <a:noAutofit/>
          </a:bodyPr>
          <a:lstStyle/>
          <a:p>
            <a:pPr marL="0" marR="0">
              <a:buNone/>
            </a:pPr>
            <a:r>
              <a:rPr lang="en-US" sz="3200" b="1" i="1" dirty="0">
                <a:effectLst/>
                <a:latin typeface="Times New Roman" panose="02020603050405020304" pitchFamily="18" charset="0"/>
                <a:ea typeface="DengXian" panose="02010600030101010101" pitchFamily="2" charset="-122"/>
              </a:rPr>
              <a:t>Big O of Merge Sorting</a:t>
            </a:r>
            <a:endParaRPr lang="en-US" sz="3200" dirty="0">
              <a:effectLst/>
              <a:latin typeface="Times New Roman" panose="02020603050405020304" pitchFamily="18" charset="0"/>
              <a:ea typeface="DengXian" panose="02010600030101010101" pitchFamily="2" charset="-122"/>
            </a:endParaRPr>
          </a:p>
          <a:p>
            <a:pPr marL="0" marR="0">
              <a:buNone/>
            </a:pPr>
            <a:r>
              <a:rPr lang="en-US" sz="3200" dirty="0">
                <a:effectLst/>
                <a:latin typeface="Times New Roman" panose="02020603050405020304" pitchFamily="18" charset="0"/>
                <a:ea typeface="DengXian" panose="02010600030101010101" pitchFamily="2" charset="-122"/>
              </a:rPr>
              <a:t> </a:t>
            </a:r>
            <a:r>
              <a:rPr lang="en-US" sz="3200" dirty="0">
                <a:effectLst/>
                <a:latin typeface="Consolas" panose="020B0609020204030204" pitchFamily="49" charset="0"/>
                <a:ea typeface="DengXian" panose="02010600030101010101" pitchFamily="2" charset="-122"/>
                <a:cs typeface="Times New Roman" panose="02020603050405020304" pitchFamily="18" charset="0"/>
              </a:rPr>
              <a:t>        if (low &lt; high){</a:t>
            </a:r>
          </a:p>
          <a:p>
            <a:pPr marL="0" marR="0">
              <a:buNone/>
            </a:pPr>
            <a:r>
              <a:rPr lang="en-US" sz="3200" dirty="0">
                <a:effectLst/>
                <a:latin typeface="Consolas" panose="020B0609020204030204" pitchFamily="49" charset="0"/>
                <a:ea typeface="DengXian" panose="02010600030101010101" pitchFamily="2" charset="-122"/>
                <a:cs typeface="Times New Roman" panose="02020603050405020304" pitchFamily="18" charset="0"/>
              </a:rPr>
              <a:t>           int middle = (low + high) / 2;</a:t>
            </a:r>
          </a:p>
          <a:p>
            <a:pPr marL="0" marR="0">
              <a:buNone/>
            </a:pPr>
            <a:r>
              <a:rPr lang="en-US" sz="3200" dirty="0">
                <a:effectLst/>
                <a:latin typeface="Consolas" panose="020B0609020204030204" pitchFamily="49" charset="0"/>
                <a:ea typeface="DengXian" panose="02010600030101010101" pitchFamily="2" charset="-122"/>
                <a:cs typeface="Times New Roman" panose="02020603050405020304" pitchFamily="18" charset="0"/>
              </a:rPr>
              <a:t>           </a:t>
            </a:r>
            <a:r>
              <a:rPr lang="en-US" sz="3200" dirty="0" err="1">
                <a:effectLst/>
                <a:latin typeface="Consolas" panose="020B0609020204030204" pitchFamily="49" charset="0"/>
                <a:ea typeface="DengXian" panose="02010600030101010101" pitchFamily="2" charset="-122"/>
                <a:cs typeface="Times New Roman" panose="02020603050405020304" pitchFamily="18" charset="0"/>
              </a:rPr>
              <a:t>MergeSort</a:t>
            </a:r>
            <a:r>
              <a:rPr lang="en-US" sz="3200" dirty="0">
                <a:effectLst/>
                <a:latin typeface="Consolas" panose="020B0609020204030204" pitchFamily="49" charset="0"/>
                <a:ea typeface="DengXian" panose="02010600030101010101" pitchFamily="2" charset="-122"/>
                <a:cs typeface="Times New Roman" panose="02020603050405020304" pitchFamily="18" charset="0"/>
              </a:rPr>
              <a:t>(type, low, middle);</a:t>
            </a:r>
          </a:p>
          <a:p>
            <a:pPr marL="0" marR="0">
              <a:buNone/>
            </a:pPr>
            <a:r>
              <a:rPr lang="en-US" sz="3200" dirty="0">
                <a:effectLst/>
                <a:latin typeface="Consolas" panose="020B0609020204030204" pitchFamily="49" charset="0"/>
                <a:ea typeface="DengXian" panose="02010600030101010101" pitchFamily="2" charset="-122"/>
                <a:cs typeface="Times New Roman" panose="02020603050405020304" pitchFamily="18" charset="0"/>
              </a:rPr>
              <a:t>           </a:t>
            </a:r>
            <a:r>
              <a:rPr lang="en-US" sz="3200" dirty="0" err="1">
                <a:effectLst/>
                <a:latin typeface="Consolas" panose="020B0609020204030204" pitchFamily="49" charset="0"/>
                <a:ea typeface="DengXian" panose="02010600030101010101" pitchFamily="2" charset="-122"/>
                <a:cs typeface="Times New Roman" panose="02020603050405020304" pitchFamily="18" charset="0"/>
              </a:rPr>
              <a:t>MergeSort</a:t>
            </a:r>
            <a:r>
              <a:rPr lang="en-US" sz="3200" dirty="0">
                <a:effectLst/>
                <a:latin typeface="Consolas" panose="020B0609020204030204" pitchFamily="49" charset="0"/>
                <a:ea typeface="DengXian" panose="02010600030101010101" pitchFamily="2" charset="-122"/>
                <a:cs typeface="Times New Roman" panose="02020603050405020304" pitchFamily="18" charset="0"/>
              </a:rPr>
              <a:t>(type, middle+1, high);</a:t>
            </a:r>
          </a:p>
          <a:p>
            <a:pPr marL="0" marR="0">
              <a:buNone/>
            </a:pPr>
            <a:r>
              <a:rPr lang="en-US" sz="3200" dirty="0">
                <a:effectLst/>
                <a:latin typeface="Consolas" panose="020B0609020204030204" pitchFamily="49" charset="0"/>
                <a:ea typeface="DengXian" panose="02010600030101010101" pitchFamily="2" charset="-122"/>
                <a:cs typeface="Times New Roman" panose="02020603050405020304" pitchFamily="18" charset="0"/>
              </a:rPr>
              <a:t>           Merge(type, low, middle, high);</a:t>
            </a:r>
          </a:p>
          <a:p>
            <a:pPr marL="0" marR="0">
              <a:buNone/>
            </a:pPr>
            <a:r>
              <a:rPr lang="en-US" sz="3200" dirty="0">
                <a:effectLst/>
                <a:latin typeface="Consolas" panose="020B0609020204030204" pitchFamily="49" charset="0"/>
                <a:ea typeface="DengXian" panose="02010600030101010101" pitchFamily="2" charset="-122"/>
                <a:cs typeface="Times New Roman" panose="02020603050405020304" pitchFamily="18" charset="0"/>
              </a:rPr>
              <a:t>        }</a:t>
            </a:r>
          </a:p>
        </p:txBody>
      </p:sp>
      <p:pic>
        <p:nvPicPr>
          <p:cNvPr id="4" name="Picture 3">
            <a:extLst>
              <a:ext uri="{FF2B5EF4-FFF2-40B4-BE49-F238E27FC236}">
                <a16:creationId xmlns:a16="http://schemas.microsoft.com/office/drawing/2014/main" id="{C00DAFB2-6BDF-5246-3575-670272409D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1039350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33F218-BE80-8ACB-8F9F-FB50C9DBD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82CBE2-9DB8-8897-BF8A-E0E814F34296}"/>
              </a:ext>
            </a:extLst>
          </p:cNvPr>
          <p:cNvSpPr>
            <a:spLocks noGrp="1"/>
          </p:cNvSpPr>
          <p:nvPr>
            <p:ph type="title"/>
          </p:nvPr>
        </p:nvSpPr>
        <p:spPr/>
        <p:txBody>
          <a:bodyPr/>
          <a:lstStyle/>
          <a:p>
            <a:r>
              <a:rPr lang="en-US" dirty="0"/>
              <a:t>18.5 Comparison of Sorting Algorithms</a:t>
            </a:r>
          </a:p>
        </p:txBody>
      </p:sp>
      <p:sp>
        <p:nvSpPr>
          <p:cNvPr id="3" name="Content Placeholder 2">
            <a:extLst>
              <a:ext uri="{FF2B5EF4-FFF2-40B4-BE49-F238E27FC236}">
                <a16:creationId xmlns:a16="http://schemas.microsoft.com/office/drawing/2014/main" id="{0CAC0B61-1A74-426D-E11C-4E3DB5B88453}"/>
              </a:ext>
            </a:extLst>
          </p:cNvPr>
          <p:cNvSpPr>
            <a:spLocks noGrp="1"/>
          </p:cNvSpPr>
          <p:nvPr>
            <p:ph idx="1"/>
          </p:nvPr>
        </p:nvSpPr>
        <p:spPr/>
        <p:txBody>
          <a:bodyPr>
            <a:noAutofit/>
          </a:bodyPr>
          <a:lstStyle/>
          <a:p>
            <a:pPr marL="0" marR="0">
              <a:buNone/>
            </a:pPr>
            <a:endParaRPr lang="en-US" sz="3200" dirty="0">
              <a:effectLst/>
              <a:latin typeface="Consolas" panose="020B0609020204030204" pitchFamily="49" charset="0"/>
              <a:ea typeface="DengXian" panose="02010600030101010101" pitchFamily="2" charset="-122"/>
              <a:cs typeface="Times New Roman" panose="02020603050405020304" pitchFamily="18" charset="0"/>
            </a:endParaRPr>
          </a:p>
        </p:txBody>
      </p:sp>
      <p:pic>
        <p:nvPicPr>
          <p:cNvPr id="4" name="Picture 3">
            <a:extLst>
              <a:ext uri="{FF2B5EF4-FFF2-40B4-BE49-F238E27FC236}">
                <a16:creationId xmlns:a16="http://schemas.microsoft.com/office/drawing/2014/main" id="{2E50BB84-56C4-BBFD-C3FD-09CF031777D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6" name="Picture 5">
            <a:extLst>
              <a:ext uri="{FF2B5EF4-FFF2-40B4-BE49-F238E27FC236}">
                <a16:creationId xmlns:a16="http://schemas.microsoft.com/office/drawing/2014/main" id="{7ECEAED5-C108-A005-E0E8-F11519AA43F4}"/>
              </a:ext>
            </a:extLst>
          </p:cNvPr>
          <p:cNvPicPr>
            <a:picLocks noChangeAspect="1"/>
          </p:cNvPicPr>
          <p:nvPr/>
        </p:nvPicPr>
        <p:blipFill>
          <a:blip r:embed="rId4"/>
          <a:stretch>
            <a:fillRect/>
          </a:stretch>
        </p:blipFill>
        <p:spPr>
          <a:xfrm>
            <a:off x="1000869" y="2093842"/>
            <a:ext cx="9956442" cy="2861556"/>
          </a:xfrm>
          <a:prstGeom prst="rect">
            <a:avLst/>
          </a:prstGeom>
        </p:spPr>
      </p:pic>
    </p:spTree>
    <p:extLst>
      <p:ext uri="{BB962C8B-B14F-4D97-AF65-F5344CB8AC3E}">
        <p14:creationId xmlns:p14="http://schemas.microsoft.com/office/powerpoint/2010/main" val="29531405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D4DF02-C835-4754-4FF2-652A1E097A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B2047B-7AD5-F7BE-285D-61EA5EC4FCB8}"/>
              </a:ext>
            </a:extLst>
          </p:cNvPr>
          <p:cNvSpPr>
            <a:spLocks noGrp="1"/>
          </p:cNvSpPr>
          <p:nvPr>
            <p:ph type="title"/>
          </p:nvPr>
        </p:nvSpPr>
        <p:spPr/>
        <p:txBody>
          <a:bodyPr/>
          <a:lstStyle/>
          <a:p>
            <a:r>
              <a:rPr lang="en-US" dirty="0"/>
              <a:t>18.5 Comparison of Sorting Algorithms</a:t>
            </a:r>
          </a:p>
        </p:txBody>
      </p:sp>
      <p:pic>
        <p:nvPicPr>
          <p:cNvPr id="7" name="Content Placeholder 6">
            <a:extLst>
              <a:ext uri="{FF2B5EF4-FFF2-40B4-BE49-F238E27FC236}">
                <a16:creationId xmlns:a16="http://schemas.microsoft.com/office/drawing/2014/main" id="{59D9139B-5B1B-88A3-3882-1F27C18BEC8C}"/>
              </a:ext>
            </a:extLst>
          </p:cNvPr>
          <p:cNvPicPr>
            <a:picLocks noGrp="1" noChangeAspect="1"/>
          </p:cNvPicPr>
          <p:nvPr>
            <p:ph idx="1"/>
          </p:nvPr>
        </p:nvPicPr>
        <p:blipFill>
          <a:blip r:embed="rId3"/>
          <a:stretch>
            <a:fillRect/>
          </a:stretch>
        </p:blipFill>
        <p:spPr>
          <a:xfrm>
            <a:off x="2353115" y="1395719"/>
            <a:ext cx="7063731" cy="3940071"/>
          </a:xfrm>
          <a:prstGeom prst="rect">
            <a:avLst/>
          </a:prstGeom>
        </p:spPr>
      </p:pic>
      <p:pic>
        <p:nvPicPr>
          <p:cNvPr id="4" name="Picture 3">
            <a:extLst>
              <a:ext uri="{FF2B5EF4-FFF2-40B4-BE49-F238E27FC236}">
                <a16:creationId xmlns:a16="http://schemas.microsoft.com/office/drawing/2014/main" id="{34628FDA-A039-E37E-CBA1-C48755C99CE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8" name="TextBox 7">
            <a:extLst>
              <a:ext uri="{FF2B5EF4-FFF2-40B4-BE49-F238E27FC236}">
                <a16:creationId xmlns:a16="http://schemas.microsoft.com/office/drawing/2014/main" id="{AE130771-04BD-C0F9-41A6-3D6C79B44D07}"/>
              </a:ext>
            </a:extLst>
          </p:cNvPr>
          <p:cNvSpPr txBox="1"/>
          <p:nvPr/>
        </p:nvSpPr>
        <p:spPr>
          <a:xfrm>
            <a:off x="3164276" y="5497434"/>
            <a:ext cx="4844098" cy="369332"/>
          </a:xfrm>
          <a:prstGeom prst="rect">
            <a:avLst/>
          </a:prstGeom>
          <a:noFill/>
          <a:ln>
            <a:solidFill>
              <a:schemeClr val="accent1"/>
            </a:solidFill>
          </a:ln>
        </p:spPr>
        <p:txBody>
          <a:bodyPr wrap="square" rtlCol="0">
            <a:spAutoFit/>
          </a:bodyPr>
          <a:lstStyle/>
          <a:p>
            <a:r>
              <a:rPr lang="en-US" dirty="0" err="1"/>
              <a:t>JavaBigOhEx</a:t>
            </a:r>
            <a:r>
              <a:rPr lang="en-US" dirty="0"/>
              <a:t> Example Running Result</a:t>
            </a:r>
          </a:p>
        </p:txBody>
      </p:sp>
    </p:spTree>
    <p:extLst>
      <p:ext uri="{BB962C8B-B14F-4D97-AF65-F5344CB8AC3E}">
        <p14:creationId xmlns:p14="http://schemas.microsoft.com/office/powerpoint/2010/main" val="19148374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E37CD8-313B-BBF1-8219-A7274B2CD6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B69FB2-FF22-F310-44F3-50ADFEDC3002}"/>
              </a:ext>
            </a:extLst>
          </p:cNvPr>
          <p:cNvSpPr>
            <a:spLocks noGrp="1"/>
          </p:cNvSpPr>
          <p:nvPr>
            <p:ph type="title"/>
          </p:nvPr>
        </p:nvSpPr>
        <p:spPr/>
        <p:txBody>
          <a:bodyPr/>
          <a:lstStyle/>
          <a:p>
            <a:r>
              <a:rPr lang="en-US" dirty="0"/>
              <a:t>18.6 Time Complexity for Recurrence Relation</a:t>
            </a:r>
          </a:p>
        </p:txBody>
      </p:sp>
      <p:sp>
        <p:nvSpPr>
          <p:cNvPr id="3" name="Content Placeholder 2">
            <a:extLst>
              <a:ext uri="{FF2B5EF4-FFF2-40B4-BE49-F238E27FC236}">
                <a16:creationId xmlns:a16="http://schemas.microsoft.com/office/drawing/2014/main" id="{68C01A4C-1B55-0993-B9EF-B25F499FA528}"/>
              </a:ext>
            </a:extLst>
          </p:cNvPr>
          <p:cNvSpPr>
            <a:spLocks noGrp="1"/>
          </p:cNvSpPr>
          <p:nvPr>
            <p:ph idx="1"/>
          </p:nvPr>
        </p:nvSpPr>
        <p:spPr/>
        <p:txBody>
          <a:bodyPr>
            <a:normAutofit lnSpcReduction="10000"/>
          </a:bodyPr>
          <a:lstStyle/>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public static double Power(double x, int n){</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if(n == 0)                  // execute 1 time</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return 1.0;             // execute 1 time</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return Power(x, n-1) * x;   // execute T(n-1) times</a:t>
            </a:r>
          </a:p>
          <a:p>
            <a:pPr marL="457200" marR="0" indent="338455">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a:t>
            </a:r>
          </a:p>
          <a:p>
            <a:pPr marL="457200" marR="0" indent="338455">
              <a:buNone/>
            </a:pPr>
            <a:endParaRPr lang="en-US" sz="1800" dirty="0">
              <a:latin typeface="Consolas" panose="020B0609020204030204" pitchFamily="49" charset="0"/>
              <a:ea typeface="DengXian" panose="02010600030101010101" pitchFamily="2" charset="-122"/>
              <a:cs typeface="Times New Roman" panose="02020603050405020304" pitchFamily="18" charset="0"/>
            </a:endParaRPr>
          </a:p>
          <a:p>
            <a:pPr marL="457200" marR="0" indent="338455">
              <a:buNone/>
            </a:pPr>
            <a:r>
              <a:rPr lang="en-US" sz="1800" dirty="0"/>
              <a:t>T(n) = 2 + T(n-1)</a:t>
            </a:r>
          </a:p>
          <a:p>
            <a:pPr marL="457200" marR="0" indent="338455">
              <a:buNone/>
            </a:pPr>
            <a:r>
              <a:rPr lang="en-US" sz="1800" dirty="0"/>
              <a:t>        = 2 + (2 + T(n-2))</a:t>
            </a:r>
          </a:p>
          <a:p>
            <a:pPr marL="457200" marR="0" indent="338455">
              <a:buNone/>
            </a:pPr>
            <a:r>
              <a:rPr lang="en-US" sz="1800" dirty="0"/>
              <a:t>        . . .</a:t>
            </a:r>
          </a:p>
          <a:p>
            <a:pPr marL="457200" marR="0" indent="338455">
              <a:buNone/>
            </a:pPr>
            <a:r>
              <a:rPr lang="en-US" sz="1800" dirty="0"/>
              <a:t>        = 2 + . . . + 2 + T(1)</a:t>
            </a:r>
          </a:p>
          <a:p>
            <a:pPr marL="457200" marR="0" indent="338455">
              <a:buNone/>
            </a:pPr>
            <a:r>
              <a:rPr lang="en-US" sz="1800" dirty="0"/>
              <a:t>        = 2 + . . . + 2 + 2</a:t>
            </a:r>
          </a:p>
          <a:p>
            <a:pPr marL="457200" marR="0" indent="338455">
              <a:buNone/>
            </a:pPr>
            <a:r>
              <a:rPr lang="en-US" sz="1800" dirty="0"/>
              <a:t>        = 2(n)</a:t>
            </a:r>
          </a:p>
          <a:p>
            <a:pPr marL="457200" marR="0" indent="338455">
              <a:buNone/>
            </a:pPr>
            <a:endParaRPr lang="en-US" sz="1800" dirty="0"/>
          </a:p>
        </p:txBody>
      </p:sp>
      <p:pic>
        <p:nvPicPr>
          <p:cNvPr id="4" name="Picture 3">
            <a:extLst>
              <a:ext uri="{FF2B5EF4-FFF2-40B4-BE49-F238E27FC236}">
                <a16:creationId xmlns:a16="http://schemas.microsoft.com/office/drawing/2014/main" id="{F8EAFF0E-978D-9C23-149C-B3B6BB8D695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36973831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C26D09-37AA-145E-D82E-3DD86C5DB1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4B6A16-CE00-8C34-FC85-DDAEBF421532}"/>
              </a:ext>
            </a:extLst>
          </p:cNvPr>
          <p:cNvSpPr>
            <a:spLocks noGrp="1"/>
          </p:cNvSpPr>
          <p:nvPr>
            <p:ph type="title"/>
          </p:nvPr>
        </p:nvSpPr>
        <p:spPr/>
        <p:txBody>
          <a:bodyPr/>
          <a:lstStyle/>
          <a:p>
            <a:r>
              <a:rPr lang="en-US" dirty="0"/>
              <a:t>18.6 Time Complexity for Recurrence Relation</a:t>
            </a:r>
          </a:p>
        </p:txBody>
      </p:sp>
      <p:sp>
        <p:nvSpPr>
          <p:cNvPr id="3" name="Content Placeholder 2">
            <a:extLst>
              <a:ext uri="{FF2B5EF4-FFF2-40B4-BE49-F238E27FC236}">
                <a16:creationId xmlns:a16="http://schemas.microsoft.com/office/drawing/2014/main" id="{D3A70576-F5DA-525E-C7FD-29884630703F}"/>
              </a:ext>
            </a:extLst>
          </p:cNvPr>
          <p:cNvSpPr>
            <a:spLocks noGrp="1"/>
          </p:cNvSpPr>
          <p:nvPr>
            <p:ph idx="1"/>
          </p:nvPr>
        </p:nvSpPr>
        <p:spPr/>
        <p:txBody>
          <a:bodyPr>
            <a:normAutofit/>
          </a:bodyPr>
          <a:lstStyle/>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public static int Fib(int n){</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if(n &lt;= 2)                     // execute 1 time</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return 1;                  // execute 1 time</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return Fib(n-1) + Fib(n-2);	// execute T(n-1)+T(n-2) times</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a:t>
            </a:r>
          </a:p>
          <a:p>
            <a:pPr marL="0" marR="0">
              <a:buNone/>
            </a:pPr>
            <a:r>
              <a:rPr lang="fr-FR" sz="1800" dirty="0">
                <a:effectLst/>
                <a:latin typeface="Times New Roman" panose="02020603050405020304" pitchFamily="18" charset="0"/>
                <a:ea typeface="DengXian" panose="02010600030101010101" pitchFamily="2" charset="-122"/>
              </a:rPr>
              <a:t>T(n) = 2 + T(n-1) + T(n-2) </a:t>
            </a:r>
            <a:endParaRPr lang="en-US" sz="1800" dirty="0">
              <a:effectLst/>
              <a:latin typeface="Times New Roman" panose="02020603050405020304" pitchFamily="18" charset="0"/>
              <a:ea typeface="DengXian" panose="02010600030101010101" pitchFamily="2" charset="-122"/>
            </a:endParaRPr>
          </a:p>
          <a:p>
            <a:pPr marL="0" marR="0">
              <a:buNone/>
            </a:pPr>
            <a:r>
              <a:rPr lang="fr-FR" sz="1800" dirty="0">
                <a:effectLst/>
                <a:latin typeface="Times New Roman" panose="02020603050405020304" pitchFamily="18" charset="0"/>
                <a:ea typeface="DengXian" panose="02010600030101010101" pitchFamily="2" charset="-122"/>
              </a:rPr>
              <a:t>By analyzing the growth: </a:t>
            </a:r>
            <a:endParaRPr lang="en-US" sz="1800" dirty="0">
              <a:effectLst/>
              <a:latin typeface="Times New Roman" panose="02020603050405020304" pitchFamily="18" charset="0"/>
              <a:ea typeface="DengXian" panose="02010600030101010101" pitchFamily="2" charset="-122"/>
            </a:endParaRPr>
          </a:p>
          <a:p>
            <a:pPr marL="0" marR="0">
              <a:buNone/>
            </a:pPr>
            <a:r>
              <a:rPr lang="fr-FR" sz="1800" dirty="0">
                <a:effectLst/>
                <a:latin typeface="Times New Roman" panose="02020603050405020304" pitchFamily="18" charset="0"/>
                <a:ea typeface="DengXian" panose="02010600030101010101" pitchFamily="2" charset="-122"/>
              </a:rPr>
              <a:t>T(n) &gt; 2*T(n-2)</a:t>
            </a:r>
            <a:endParaRPr lang="en-US" sz="1800" dirty="0">
              <a:effectLst/>
              <a:latin typeface="Times New Roman" panose="02020603050405020304" pitchFamily="18" charset="0"/>
              <a:ea typeface="DengXian" panose="02010600030101010101" pitchFamily="2" charset="-122"/>
            </a:endParaRPr>
          </a:p>
          <a:p>
            <a:pPr marL="0" marR="0">
              <a:buNone/>
            </a:pPr>
            <a:r>
              <a:rPr lang="fr-FR" sz="1800" dirty="0">
                <a:effectLst/>
                <a:latin typeface="Times New Roman" panose="02020603050405020304" pitchFamily="18" charset="0"/>
                <a:ea typeface="DengXian" panose="02010600030101010101" pitchFamily="2" charset="-122"/>
              </a:rPr>
              <a:t>T(n) &gt; 2</a:t>
            </a:r>
            <a:r>
              <a:rPr lang="fr-FR" sz="1800" baseline="30000" dirty="0">
                <a:effectLst/>
                <a:latin typeface="Times New Roman" panose="02020603050405020304" pitchFamily="18" charset="0"/>
                <a:ea typeface="DengXian" panose="02010600030101010101" pitchFamily="2" charset="-122"/>
              </a:rPr>
              <a:t>2</a:t>
            </a:r>
            <a:r>
              <a:rPr lang="fr-FR" sz="1800" dirty="0">
                <a:effectLst/>
                <a:latin typeface="Times New Roman" panose="02020603050405020304" pitchFamily="18" charset="0"/>
                <a:ea typeface="DengXian" panose="02010600030101010101" pitchFamily="2" charset="-122"/>
              </a:rPr>
              <a:t>*T(n-4)</a:t>
            </a:r>
            <a:endParaRPr lang="en-US" sz="1800" dirty="0">
              <a:effectLst/>
              <a:latin typeface="Times New Roman" panose="02020603050405020304" pitchFamily="18" charset="0"/>
              <a:ea typeface="DengXian" panose="02010600030101010101" pitchFamily="2" charset="-122"/>
            </a:endParaRPr>
          </a:p>
          <a:p>
            <a:pPr marL="0" marR="0">
              <a:buNone/>
            </a:pPr>
            <a:r>
              <a:rPr lang="fr-FR" sz="1800" dirty="0">
                <a:effectLst/>
                <a:latin typeface="Times New Roman" panose="02020603050405020304" pitchFamily="18" charset="0"/>
                <a:ea typeface="DengXian" panose="02010600030101010101" pitchFamily="2" charset="-122"/>
              </a:rPr>
              <a:t>        </a:t>
            </a:r>
            <a:r>
              <a:rPr lang="en-US" sz="1800" dirty="0">
                <a:effectLst/>
                <a:latin typeface="Times New Roman" panose="02020603050405020304" pitchFamily="18" charset="0"/>
                <a:ea typeface="DengXian" panose="02010600030101010101" pitchFamily="2" charset="-122"/>
              </a:rPr>
              <a:t>. . .</a:t>
            </a:r>
          </a:p>
          <a:p>
            <a:pPr marL="0" marR="0">
              <a:buNone/>
            </a:pPr>
            <a:r>
              <a:rPr lang="en-US" sz="1800" dirty="0">
                <a:effectLst/>
                <a:latin typeface="Times New Roman" panose="02020603050405020304" pitchFamily="18" charset="0"/>
                <a:ea typeface="DengXian" panose="02010600030101010101" pitchFamily="2" charset="-122"/>
              </a:rPr>
              <a:t>T(n) &gt; 2</a:t>
            </a:r>
            <a:r>
              <a:rPr lang="en-US" sz="1800" baseline="30000" dirty="0">
                <a:effectLst/>
                <a:latin typeface="Times New Roman" panose="02020603050405020304" pitchFamily="18" charset="0"/>
                <a:ea typeface="DengXian" panose="02010600030101010101" pitchFamily="2" charset="-122"/>
              </a:rPr>
              <a:t>n/2        =&gt; </a:t>
            </a:r>
            <a:r>
              <a:rPr lang="en-US" sz="1800" i="1" dirty="0">
                <a:effectLst/>
                <a:latin typeface="Times New Roman" panose="02020603050405020304" pitchFamily="18" charset="0"/>
                <a:ea typeface="DengXian" panose="02010600030101010101" pitchFamily="2" charset="-122"/>
              </a:rPr>
              <a:t>O(2</a:t>
            </a:r>
            <a:r>
              <a:rPr lang="en-US" sz="1800" i="1" baseline="30000" dirty="0">
                <a:effectLst/>
                <a:latin typeface="Times New Roman" panose="02020603050405020304" pitchFamily="18" charset="0"/>
                <a:ea typeface="DengXian" panose="02010600030101010101" pitchFamily="2" charset="-122"/>
              </a:rPr>
              <a:t>n</a:t>
            </a:r>
            <a:r>
              <a:rPr lang="en-US" sz="1800" i="1" dirty="0">
                <a:effectLst/>
                <a:latin typeface="Times New Roman" panose="02020603050405020304" pitchFamily="18" charset="0"/>
                <a:ea typeface="DengXian" panose="02010600030101010101" pitchFamily="2" charset="-122"/>
              </a:rPr>
              <a:t>)</a:t>
            </a:r>
            <a:r>
              <a:rPr lang="en-US" sz="1800" dirty="0">
                <a:effectLst/>
                <a:latin typeface="Times New Roman" panose="02020603050405020304" pitchFamily="18" charset="0"/>
                <a:ea typeface="DengXian" panose="02010600030101010101" pitchFamily="2" charset="-122"/>
              </a:rPr>
              <a:t>.</a:t>
            </a:r>
          </a:p>
          <a:p>
            <a:pPr marL="457200" marR="0" indent="338455">
              <a:buNone/>
            </a:pPr>
            <a:endParaRPr lang="en-US" sz="1800" dirty="0"/>
          </a:p>
        </p:txBody>
      </p:sp>
      <p:pic>
        <p:nvPicPr>
          <p:cNvPr id="4" name="Picture 3">
            <a:extLst>
              <a:ext uri="{FF2B5EF4-FFF2-40B4-BE49-F238E27FC236}">
                <a16:creationId xmlns:a16="http://schemas.microsoft.com/office/drawing/2014/main" id="{9FEB76D6-8908-C4DA-7E0C-13CB3DA0EE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3962023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98D09-4EF7-2894-9925-6558502ADF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100BC7-0799-F838-B971-0DC24BC7CAE5}"/>
              </a:ext>
            </a:extLst>
          </p:cNvPr>
          <p:cNvSpPr>
            <a:spLocks noGrp="1"/>
          </p:cNvSpPr>
          <p:nvPr>
            <p:ph type="title"/>
          </p:nvPr>
        </p:nvSpPr>
        <p:spPr/>
        <p:txBody>
          <a:bodyPr/>
          <a:lstStyle/>
          <a:p>
            <a:r>
              <a:rPr lang="en-US" dirty="0"/>
              <a:t>Which National Part is it?</a:t>
            </a:r>
          </a:p>
        </p:txBody>
      </p:sp>
      <p:pic>
        <p:nvPicPr>
          <p:cNvPr id="4" name="Picture 3">
            <a:extLst>
              <a:ext uri="{FF2B5EF4-FFF2-40B4-BE49-F238E27FC236}">
                <a16:creationId xmlns:a16="http://schemas.microsoft.com/office/drawing/2014/main" id="{4510D0E3-E3A8-F063-F763-BC824F29350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2">
            <a:extLst>
              <a:ext uri="{FF2B5EF4-FFF2-40B4-BE49-F238E27FC236}">
                <a16:creationId xmlns:a16="http://schemas.microsoft.com/office/drawing/2014/main" id="{0EB8D19B-BD77-58D8-5E94-6934CDF42330}"/>
              </a:ext>
            </a:extLst>
          </p:cNvPr>
          <p:cNvSpPr txBox="1">
            <a:spLocks/>
          </p:cNvSpPr>
          <p:nvPr/>
        </p:nvSpPr>
        <p:spPr>
          <a:xfrm>
            <a:off x="871927" y="1592262"/>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Mammoth Cave National Park</a:t>
            </a:r>
          </a:p>
        </p:txBody>
      </p:sp>
    </p:spTree>
    <p:extLst>
      <p:ext uri="{BB962C8B-B14F-4D97-AF65-F5344CB8AC3E}">
        <p14:creationId xmlns:p14="http://schemas.microsoft.com/office/powerpoint/2010/main" val="2009346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F1A1F23-8C3D-38DE-A05C-82D141A42193}"/>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78310B6-BB3D-8F0A-6720-13BFD7449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6515BF-A25B-C713-10C9-A56FDCE04FCC}"/>
              </a:ext>
            </a:extLst>
          </p:cNvPr>
          <p:cNvSpPr>
            <a:spLocks noGrp="1"/>
          </p:cNvSpPr>
          <p:nvPr>
            <p:ph type="ctrTitle"/>
          </p:nvPr>
        </p:nvSpPr>
        <p:spPr>
          <a:xfrm>
            <a:off x="804672" y="5116529"/>
            <a:ext cx="10592174" cy="1000655"/>
          </a:xfrm>
        </p:spPr>
        <p:txBody>
          <a:bodyPr anchor="t">
            <a:normAutofit fontScale="90000"/>
          </a:bodyPr>
          <a:lstStyle/>
          <a:p>
            <a:pPr algn="l"/>
            <a:r>
              <a:rPr lang="en-US" sz="3100" dirty="0">
                <a:solidFill>
                  <a:schemeClr val="tx2"/>
                </a:solidFill>
              </a:rPr>
              <a:t>https://he.kendallhunt.com/product/java-oop-and-data-structures-introduction-secure-coding</a:t>
            </a:r>
            <a:br>
              <a:rPr lang="en-US" sz="1600" dirty="0">
                <a:solidFill>
                  <a:schemeClr val="tx2"/>
                </a:solidFill>
              </a:rPr>
            </a:br>
            <a:br>
              <a:rPr lang="en-US" sz="1600" dirty="0">
                <a:solidFill>
                  <a:schemeClr val="tx2"/>
                </a:solidFill>
              </a:rPr>
            </a:br>
            <a:endParaRPr lang="en-US" sz="1600" dirty="0">
              <a:solidFill>
                <a:schemeClr val="tx2"/>
              </a:solidFill>
            </a:endParaRPr>
          </a:p>
        </p:txBody>
      </p:sp>
      <p:pic>
        <p:nvPicPr>
          <p:cNvPr id="5" name="Picture 4">
            <a:extLst>
              <a:ext uri="{FF2B5EF4-FFF2-40B4-BE49-F238E27FC236}">
                <a16:creationId xmlns:a16="http://schemas.microsoft.com/office/drawing/2014/main" id="{30C90B15-D841-9147-D824-E5CD1ED213EC}"/>
              </a:ext>
            </a:extLst>
          </p:cNvPr>
          <p:cNvPicPr>
            <a:picLocks noChangeAspect="1"/>
          </p:cNvPicPr>
          <p:nvPr/>
        </p:nvPicPr>
        <p:blipFill>
          <a:blip r:embed="rId2">
            <a:extLst>
              <a:ext uri="{28A0092B-C50C-407E-A947-70E740481C1C}">
                <a14:useLocalDpi xmlns:a14="http://schemas.microsoft.com/office/drawing/2010/main" val="0"/>
              </a:ext>
            </a:extLst>
          </a:blip>
          <a:srcRect t="5714" b="5714"/>
          <a:stretch/>
        </p:blipFill>
        <p:spPr>
          <a:xfrm>
            <a:off x="-1" y="10"/>
            <a:ext cx="12192001" cy="4201449"/>
          </a:xfrm>
          <a:prstGeom prst="rect">
            <a:avLst/>
          </a:prstGeom>
        </p:spPr>
      </p:pic>
      <p:grpSp>
        <p:nvGrpSpPr>
          <p:cNvPr id="35" name="Group 34">
            <a:extLst>
              <a:ext uri="{FF2B5EF4-FFF2-40B4-BE49-F238E27FC236}">
                <a16:creationId xmlns:a16="http://schemas.microsoft.com/office/drawing/2014/main" id="{F0210CF6-79FD-F819-02B6-5B4FB2F79B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24" name="Freeform: Shape 23">
              <a:extLst>
                <a:ext uri="{FF2B5EF4-FFF2-40B4-BE49-F238E27FC236}">
                  <a16:creationId xmlns:a16="http://schemas.microsoft.com/office/drawing/2014/main" id="{401FD464-35C9-77BF-0A03-47BF996E42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7EB1CE92-EE44-577D-3D27-65BA9C71E3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4C0306BA-4C10-1364-6FA4-58A87252AE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2039C6D-9C80-1E42-ED8D-9FCAF8C95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Subtitle 2">
            <a:extLst>
              <a:ext uri="{FF2B5EF4-FFF2-40B4-BE49-F238E27FC236}">
                <a16:creationId xmlns:a16="http://schemas.microsoft.com/office/drawing/2014/main" id="{4BBF13CB-CF74-0852-E7D1-4B4D7443E6ED}"/>
              </a:ext>
            </a:extLst>
          </p:cNvPr>
          <p:cNvSpPr>
            <a:spLocks noGrp="1"/>
          </p:cNvSpPr>
          <p:nvPr>
            <p:ph type="subTitle" idx="1"/>
          </p:nvPr>
        </p:nvSpPr>
        <p:spPr>
          <a:xfrm>
            <a:off x="804672" y="4580785"/>
            <a:ext cx="9416898" cy="484374"/>
          </a:xfrm>
        </p:spPr>
        <p:txBody>
          <a:bodyPr anchor="b">
            <a:normAutofit/>
          </a:bodyPr>
          <a:lstStyle/>
          <a:p>
            <a:pPr algn="l"/>
            <a:r>
              <a:rPr lang="en-US" sz="2000" dirty="0">
                <a:solidFill>
                  <a:schemeClr val="tx2"/>
                </a:solidFill>
              </a:rPr>
              <a:t>Chapter 18 Time Complexity – BIG O</a:t>
            </a:r>
          </a:p>
        </p:txBody>
      </p:sp>
    </p:spTree>
    <p:extLst>
      <p:ext uri="{BB962C8B-B14F-4D97-AF65-F5344CB8AC3E}">
        <p14:creationId xmlns:p14="http://schemas.microsoft.com/office/powerpoint/2010/main" val="1763548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9BF0A-0571-3AE4-329B-7FDD247C4A47}"/>
              </a:ext>
            </a:extLst>
          </p:cNvPr>
          <p:cNvSpPr>
            <a:spLocks noGrp="1"/>
          </p:cNvSpPr>
          <p:nvPr>
            <p:ph type="title"/>
          </p:nvPr>
        </p:nvSpPr>
        <p:spPr/>
        <p:txBody>
          <a:bodyPr/>
          <a:lstStyle/>
          <a:p>
            <a:r>
              <a:rPr lang="en-US" dirty="0"/>
              <a:t>Chapter Outlines</a:t>
            </a:r>
          </a:p>
        </p:txBody>
      </p:sp>
      <p:pic>
        <p:nvPicPr>
          <p:cNvPr id="5" name="Picture 4">
            <a:extLst>
              <a:ext uri="{FF2B5EF4-FFF2-40B4-BE49-F238E27FC236}">
                <a16:creationId xmlns:a16="http://schemas.microsoft.com/office/drawing/2014/main" id="{F6984F35-20A0-78B6-C0D7-3446E8B5E50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74357" y="5891173"/>
            <a:ext cx="10579443" cy="571580"/>
          </a:xfrm>
          <a:prstGeom prst="rect">
            <a:avLst/>
          </a:prstGeom>
        </p:spPr>
      </p:pic>
      <p:graphicFrame>
        <p:nvGraphicFramePr>
          <p:cNvPr id="9" name="Content Placeholder 8">
            <a:extLst>
              <a:ext uri="{FF2B5EF4-FFF2-40B4-BE49-F238E27FC236}">
                <a16:creationId xmlns:a16="http://schemas.microsoft.com/office/drawing/2014/main" id="{CA9A291D-AFBA-B921-9197-A2EF55DD2996}"/>
              </a:ext>
            </a:extLst>
          </p:cNvPr>
          <p:cNvGraphicFramePr>
            <a:graphicFrameLocks noGrp="1"/>
          </p:cNvGraphicFramePr>
          <p:nvPr>
            <p:ph idx="1"/>
            <p:extLst>
              <p:ext uri="{D42A27DB-BD31-4B8C-83A1-F6EECF244321}">
                <p14:modId xmlns:p14="http://schemas.microsoft.com/office/powerpoint/2010/main" val="1195454027"/>
              </p:ext>
            </p:extLst>
          </p:nvPr>
        </p:nvGraphicFramePr>
        <p:xfrm>
          <a:off x="838200" y="1825625"/>
          <a:ext cx="10515600" cy="36095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extBox 11">
            <a:extLst>
              <a:ext uri="{FF2B5EF4-FFF2-40B4-BE49-F238E27FC236}">
                <a16:creationId xmlns:a16="http://schemas.microsoft.com/office/drawing/2014/main" id="{8558A932-A150-AAEB-AF28-D9156CC23D7C}"/>
              </a:ext>
            </a:extLst>
          </p:cNvPr>
          <p:cNvSpPr txBox="1"/>
          <p:nvPr/>
        </p:nvSpPr>
        <p:spPr>
          <a:xfrm>
            <a:off x="838200" y="1622855"/>
            <a:ext cx="10426908" cy="3046988"/>
          </a:xfrm>
          <a:prstGeom prst="rect">
            <a:avLst/>
          </a:prstGeom>
          <a:noFill/>
        </p:spPr>
        <p:txBody>
          <a:bodyPr wrap="square" rtlCol="0">
            <a:spAutoFit/>
          </a:bodyPr>
          <a:lstStyle/>
          <a:p>
            <a:pPr marL="285750" lvl="0" indent="-285750">
              <a:buFont typeface="Aptos" panose="020B0004020202020204" pitchFamily="34" charset="0"/>
              <a:buChar char="–"/>
            </a:pPr>
            <a:r>
              <a:rPr lang="en-US" sz="3200" dirty="0"/>
              <a:t>Definition of time complexity – Big O</a:t>
            </a:r>
          </a:p>
          <a:p>
            <a:pPr marL="285750" lvl="0" indent="-285750">
              <a:buFont typeface="Aptos" panose="020B0004020202020204" pitchFamily="34" charset="0"/>
              <a:buChar char="–"/>
            </a:pPr>
            <a:r>
              <a:rPr lang="en-US" sz="3200" dirty="0"/>
              <a:t>How to conduct Time complexity analysis</a:t>
            </a:r>
          </a:p>
          <a:p>
            <a:pPr marL="285750" lvl="0" indent="-285750">
              <a:buFont typeface="Aptos" panose="020B0004020202020204" pitchFamily="34" charset="0"/>
              <a:buChar char="–"/>
            </a:pPr>
            <a:r>
              <a:rPr lang="en-US" sz="3200" dirty="0"/>
              <a:t>Comparing orders of magnitude</a:t>
            </a:r>
          </a:p>
          <a:p>
            <a:pPr marL="285750" lvl="0" indent="-285750">
              <a:buFont typeface="Aptos" panose="020B0004020202020204" pitchFamily="34" charset="0"/>
              <a:buChar char="–"/>
            </a:pPr>
            <a:r>
              <a:rPr lang="en-US" sz="3200" dirty="0"/>
              <a:t>Comparison of Search Algorithms</a:t>
            </a:r>
          </a:p>
          <a:p>
            <a:pPr marL="285750" lvl="0" indent="-285750">
              <a:buFont typeface="Aptos" panose="020B0004020202020204" pitchFamily="34" charset="0"/>
              <a:buChar char="–"/>
            </a:pPr>
            <a:r>
              <a:rPr lang="en-US" sz="3200" dirty="0"/>
              <a:t>Comparison of Sorting Algorithms</a:t>
            </a:r>
          </a:p>
          <a:p>
            <a:pPr marL="285750" lvl="0" indent="-285750">
              <a:buFont typeface="Aptos" panose="020B0004020202020204" pitchFamily="34" charset="0"/>
              <a:buChar char="–"/>
            </a:pPr>
            <a:r>
              <a:rPr lang="en-US" sz="3200" dirty="0"/>
              <a:t>Time Complexity for Recurrence Relation</a:t>
            </a:r>
          </a:p>
        </p:txBody>
      </p:sp>
    </p:spTree>
    <p:extLst>
      <p:ext uri="{BB962C8B-B14F-4D97-AF65-F5344CB8AC3E}">
        <p14:creationId xmlns:p14="http://schemas.microsoft.com/office/powerpoint/2010/main" val="2717311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0A379-4975-80DB-8A99-0A8C6BBC9CFD}"/>
              </a:ext>
            </a:extLst>
          </p:cNvPr>
          <p:cNvSpPr>
            <a:spLocks noGrp="1"/>
          </p:cNvSpPr>
          <p:nvPr>
            <p:ph type="title"/>
          </p:nvPr>
        </p:nvSpPr>
        <p:spPr/>
        <p:txBody>
          <a:bodyPr/>
          <a:lstStyle/>
          <a:p>
            <a:r>
              <a:rPr lang="en-US" dirty="0"/>
              <a:t>18.1 What Is Time Complexity – BIG O?</a:t>
            </a:r>
          </a:p>
        </p:txBody>
      </p:sp>
      <p:sp>
        <p:nvSpPr>
          <p:cNvPr id="3" name="Content Placeholder 2">
            <a:extLst>
              <a:ext uri="{FF2B5EF4-FFF2-40B4-BE49-F238E27FC236}">
                <a16:creationId xmlns:a16="http://schemas.microsoft.com/office/drawing/2014/main" id="{45BADCC9-9A6A-D1F9-2528-5D4ED8E98C23}"/>
              </a:ext>
            </a:extLst>
          </p:cNvPr>
          <p:cNvSpPr>
            <a:spLocks noGrp="1"/>
          </p:cNvSpPr>
          <p:nvPr>
            <p:ph idx="1"/>
          </p:nvPr>
        </p:nvSpPr>
        <p:spPr/>
        <p:txBody>
          <a:bodyPr>
            <a:normAutofit/>
          </a:bodyPr>
          <a:lstStyle/>
          <a:p>
            <a:r>
              <a:rPr lang="en-US" dirty="0"/>
              <a:t>To determine which algorithm(for example, the sorting algorithms in previous chapter) is "better“</a:t>
            </a:r>
          </a:p>
          <a:p>
            <a:pPr lvl="1">
              <a:buFont typeface="Courier New" panose="02070309020205020404" pitchFamily="49" charset="0"/>
              <a:buChar char="o"/>
            </a:pPr>
            <a:r>
              <a:rPr lang="en-US" dirty="0"/>
              <a:t>consider whether execution time or memory usage is more important for the given context</a:t>
            </a:r>
          </a:p>
          <a:p>
            <a:pPr lvl="1">
              <a:buFont typeface="Courier New" panose="02070309020205020404" pitchFamily="49" charset="0"/>
              <a:buChar char="o"/>
            </a:pPr>
            <a:r>
              <a:rPr lang="en-US" dirty="0"/>
              <a:t>Time complexity: the metric used to evaluate execution time</a:t>
            </a:r>
          </a:p>
          <a:p>
            <a:pPr lvl="1">
              <a:buFont typeface="Courier New" panose="02070309020205020404" pitchFamily="49" charset="0"/>
              <a:buChar char="o"/>
            </a:pPr>
            <a:r>
              <a:rPr lang="en-US" dirty="0"/>
              <a:t>Space complexity: the metric used to assess memory</a:t>
            </a:r>
          </a:p>
        </p:txBody>
      </p:sp>
      <p:pic>
        <p:nvPicPr>
          <p:cNvPr id="4" name="Picture 3">
            <a:extLst>
              <a:ext uri="{FF2B5EF4-FFF2-40B4-BE49-F238E27FC236}">
                <a16:creationId xmlns:a16="http://schemas.microsoft.com/office/drawing/2014/main" id="{A1D4AA88-5BCC-84A9-7F2A-E7FED028151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316115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7FD038-F0B8-B42D-95E7-F098D00B04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E2C91B-7ADC-FB1B-D3CB-85D1815B3778}"/>
              </a:ext>
            </a:extLst>
          </p:cNvPr>
          <p:cNvSpPr>
            <a:spLocks noGrp="1"/>
          </p:cNvSpPr>
          <p:nvPr>
            <p:ph type="title"/>
          </p:nvPr>
        </p:nvSpPr>
        <p:spPr/>
        <p:txBody>
          <a:bodyPr/>
          <a:lstStyle/>
          <a:p>
            <a:r>
              <a:rPr lang="en-US" dirty="0"/>
              <a:t>18.1 What Is Time Complexity – BIG O?</a:t>
            </a:r>
          </a:p>
        </p:txBody>
      </p:sp>
      <p:sp>
        <p:nvSpPr>
          <p:cNvPr id="3" name="Content Placeholder 2">
            <a:extLst>
              <a:ext uri="{FF2B5EF4-FFF2-40B4-BE49-F238E27FC236}">
                <a16:creationId xmlns:a16="http://schemas.microsoft.com/office/drawing/2014/main" id="{C36AA956-11B1-526D-6894-3EBC15E308CB}"/>
              </a:ext>
            </a:extLst>
          </p:cNvPr>
          <p:cNvSpPr>
            <a:spLocks noGrp="1"/>
          </p:cNvSpPr>
          <p:nvPr>
            <p:ph idx="1"/>
          </p:nvPr>
        </p:nvSpPr>
        <p:spPr/>
        <p:txBody>
          <a:bodyPr>
            <a:normAutofit/>
          </a:bodyPr>
          <a:lstStyle/>
          <a:p>
            <a:r>
              <a:rPr lang="en-US" dirty="0"/>
              <a:t>Definition of Big O notation </a:t>
            </a:r>
          </a:p>
          <a:p>
            <a:pPr lvl="1">
              <a:buFont typeface="Courier New" panose="02070309020205020404" pitchFamily="49" charset="0"/>
              <a:buChar char="o"/>
            </a:pPr>
            <a:r>
              <a:rPr lang="en-US" dirty="0"/>
              <a:t>Time complexity is commonly represented using Big O notation, O(f(n))</a:t>
            </a:r>
          </a:p>
          <a:p>
            <a:pPr lvl="1">
              <a:buFont typeface="Courier New" panose="02070309020205020404" pitchFamily="49" charset="0"/>
              <a:buChar char="o"/>
            </a:pPr>
            <a:r>
              <a:rPr lang="en-US" dirty="0"/>
              <a:t>describes the order of growth of an algorithm's running time with respect to an input data set of size n</a:t>
            </a:r>
          </a:p>
          <a:p>
            <a:pPr lvl="1">
              <a:buFont typeface="Courier New" panose="02070309020205020404" pitchFamily="49" charset="0"/>
              <a:buChar char="o"/>
            </a:pPr>
            <a:r>
              <a:rPr lang="en-US" dirty="0"/>
              <a:t>The function f(n) is derived from calculating T(n), which measures the time required to execute an algorithm for n input elements</a:t>
            </a:r>
          </a:p>
          <a:p>
            <a:pPr lvl="1">
              <a:buFont typeface="Courier New" panose="02070309020205020404" pitchFamily="49" charset="0"/>
              <a:buChar char="o"/>
            </a:pPr>
            <a:r>
              <a:rPr lang="en-US" dirty="0"/>
              <a:t>Typically, T(n) is calculated by counting the total number of statements executed by the algorithm</a:t>
            </a:r>
          </a:p>
          <a:p>
            <a:pPr lvl="1">
              <a:buFont typeface="Courier New" panose="02070309020205020404" pitchFamily="49" charset="0"/>
              <a:buChar char="o"/>
            </a:pPr>
            <a:r>
              <a:rPr lang="en-US" dirty="0"/>
              <a:t>When analyzing time complexity, three cases are usually considered: the best case, the average case, and the worst case </a:t>
            </a:r>
          </a:p>
        </p:txBody>
      </p:sp>
      <p:pic>
        <p:nvPicPr>
          <p:cNvPr id="4" name="Picture 3">
            <a:extLst>
              <a:ext uri="{FF2B5EF4-FFF2-40B4-BE49-F238E27FC236}">
                <a16:creationId xmlns:a16="http://schemas.microsoft.com/office/drawing/2014/main" id="{D2DBF9F1-950B-E01F-40A2-A1A6B64BC00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0300743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42D4E1-1827-3892-3268-EE74D68E60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B268FD-C576-D084-7752-CD886B86FB05}"/>
              </a:ext>
            </a:extLst>
          </p:cNvPr>
          <p:cNvSpPr>
            <a:spLocks noGrp="1"/>
          </p:cNvSpPr>
          <p:nvPr>
            <p:ph type="title"/>
          </p:nvPr>
        </p:nvSpPr>
        <p:spPr/>
        <p:txBody>
          <a:bodyPr/>
          <a:lstStyle/>
          <a:p>
            <a:r>
              <a:rPr lang="en-US" dirty="0"/>
              <a:t>18.1 What Is Time Complexity – BIG O?</a:t>
            </a:r>
          </a:p>
        </p:txBody>
      </p:sp>
      <p:sp>
        <p:nvSpPr>
          <p:cNvPr id="3" name="Content Placeholder 2">
            <a:extLst>
              <a:ext uri="{FF2B5EF4-FFF2-40B4-BE49-F238E27FC236}">
                <a16:creationId xmlns:a16="http://schemas.microsoft.com/office/drawing/2014/main" id="{A7239A4E-41EB-C512-E2B3-EF35154A07F0}"/>
              </a:ext>
            </a:extLst>
          </p:cNvPr>
          <p:cNvSpPr>
            <a:spLocks noGrp="1"/>
          </p:cNvSpPr>
          <p:nvPr>
            <p:ph idx="1"/>
          </p:nvPr>
        </p:nvSpPr>
        <p:spPr/>
        <p:txBody>
          <a:bodyPr>
            <a:normAutofit/>
          </a:bodyPr>
          <a:lstStyle/>
          <a:p>
            <a:r>
              <a:rPr lang="en-US" dirty="0"/>
              <a:t>Best case, average case and worst case</a:t>
            </a:r>
          </a:p>
          <a:p>
            <a:pPr lvl="1">
              <a:buFont typeface="Courier New" panose="02070309020205020404" pitchFamily="49" charset="0"/>
              <a:buChar char="o"/>
            </a:pPr>
            <a:r>
              <a:rPr lang="en-US" dirty="0"/>
              <a:t>best case: performing the minimum number of steps on the input data, usually not very informative</a:t>
            </a:r>
          </a:p>
          <a:p>
            <a:pPr lvl="1">
              <a:buFont typeface="Courier New" panose="02070309020205020404" pitchFamily="49" charset="0"/>
              <a:buChar char="o"/>
            </a:pPr>
            <a:r>
              <a:rPr lang="en-US" dirty="0"/>
              <a:t>average case: performing an average number of steps, can be difficult to determine</a:t>
            </a:r>
          </a:p>
          <a:p>
            <a:pPr lvl="1">
              <a:buFont typeface="Courier New" panose="02070309020205020404" pitchFamily="49" charset="0"/>
              <a:buChar char="o"/>
            </a:pPr>
            <a:r>
              <a:rPr lang="en-US" dirty="0"/>
              <a:t>worst case: performing the maximum number of steps, typically used as the benchmark for calculating T(n)</a:t>
            </a:r>
          </a:p>
        </p:txBody>
      </p:sp>
      <p:pic>
        <p:nvPicPr>
          <p:cNvPr id="4" name="Picture 3">
            <a:extLst>
              <a:ext uri="{FF2B5EF4-FFF2-40B4-BE49-F238E27FC236}">
                <a16:creationId xmlns:a16="http://schemas.microsoft.com/office/drawing/2014/main" id="{E3468351-5762-3E6E-A5AA-FEBD296A6EC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858275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39BB87-673A-451E-4A6E-CF683B1DA8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3C3730-BE44-7A2E-04A1-AD30B0BCECF7}"/>
              </a:ext>
            </a:extLst>
          </p:cNvPr>
          <p:cNvSpPr>
            <a:spLocks noGrp="1"/>
          </p:cNvSpPr>
          <p:nvPr>
            <p:ph type="title"/>
          </p:nvPr>
        </p:nvSpPr>
        <p:spPr/>
        <p:txBody>
          <a:bodyPr/>
          <a:lstStyle/>
          <a:p>
            <a:r>
              <a:rPr lang="en-US" dirty="0"/>
              <a:t>18.1 What Is Time Complexity – BIG O?</a:t>
            </a:r>
          </a:p>
        </p:txBody>
      </p:sp>
      <p:sp>
        <p:nvSpPr>
          <p:cNvPr id="3" name="Content Placeholder 2">
            <a:extLst>
              <a:ext uri="{FF2B5EF4-FFF2-40B4-BE49-F238E27FC236}">
                <a16:creationId xmlns:a16="http://schemas.microsoft.com/office/drawing/2014/main" id="{D455F596-483C-9FF7-96DB-FD0AC19F863C}"/>
              </a:ext>
            </a:extLst>
          </p:cNvPr>
          <p:cNvSpPr>
            <a:spLocks noGrp="1"/>
          </p:cNvSpPr>
          <p:nvPr>
            <p:ph idx="1"/>
          </p:nvPr>
        </p:nvSpPr>
        <p:spPr/>
        <p:txBody>
          <a:bodyPr>
            <a:normAutofit/>
          </a:bodyPr>
          <a:lstStyle/>
          <a:p>
            <a:r>
              <a:rPr lang="en-US" sz="2800" b="1" i="1" dirty="0">
                <a:effectLst/>
                <a:latin typeface="Times New Roman" panose="02020603050405020304" pitchFamily="18" charset="0"/>
                <a:ea typeface="DengXian" panose="02010600030101010101" pitchFamily="2" charset="-122"/>
              </a:rPr>
              <a:t>Relationship between T(n) and O(f(n))</a:t>
            </a:r>
          </a:p>
          <a:p>
            <a:pPr marL="457200" lvl="1">
              <a:buNone/>
            </a:pPr>
            <a:r>
              <a:rPr lang="en-US" dirty="0">
                <a:effectLst/>
                <a:latin typeface="Times New Roman" panose="02020603050405020304" pitchFamily="18" charset="0"/>
                <a:ea typeface="DengXian" panose="02010600030101010101" pitchFamily="2" charset="-122"/>
              </a:rPr>
              <a:t>An algorithm is said to be of Order </a:t>
            </a:r>
            <a:r>
              <a:rPr lang="en-US" i="1" dirty="0">
                <a:effectLst/>
                <a:latin typeface="Times New Roman" panose="02020603050405020304" pitchFamily="18" charset="0"/>
                <a:ea typeface="DengXian" panose="02010600030101010101" pitchFamily="2" charset="-122"/>
              </a:rPr>
              <a:t>f(n)</a:t>
            </a:r>
            <a:r>
              <a:rPr lang="en-US" dirty="0">
                <a:effectLst/>
                <a:latin typeface="Times New Roman" panose="02020603050405020304" pitchFamily="18" charset="0"/>
                <a:ea typeface="DengXian" panose="02010600030101010101" pitchFamily="2" charset="-122"/>
              </a:rPr>
              <a:t> if there exists a positive constant </a:t>
            </a:r>
            <a:r>
              <a:rPr lang="en-US" i="1" dirty="0">
                <a:effectLst/>
                <a:latin typeface="Times New Roman" panose="02020603050405020304" pitchFamily="18" charset="0"/>
                <a:ea typeface="DengXian" panose="02010600030101010101" pitchFamily="2" charset="-122"/>
              </a:rPr>
              <a:t>C</a:t>
            </a:r>
            <a:r>
              <a:rPr lang="en-US" dirty="0">
                <a:effectLst/>
                <a:latin typeface="Times New Roman" panose="02020603050405020304" pitchFamily="18" charset="0"/>
                <a:ea typeface="DengXian" panose="02010600030101010101" pitchFamily="2" charset="-122"/>
              </a:rPr>
              <a:t> such that for all sufficiently large </a:t>
            </a:r>
            <a:r>
              <a:rPr lang="en-US" i="1" dirty="0">
                <a:effectLst/>
                <a:latin typeface="Times New Roman" panose="02020603050405020304" pitchFamily="18" charset="0"/>
                <a:ea typeface="DengXian" panose="02010600030101010101" pitchFamily="2" charset="-122"/>
              </a:rPr>
              <a:t>n</a:t>
            </a:r>
            <a:r>
              <a:rPr lang="en-US" dirty="0">
                <a:effectLst/>
                <a:latin typeface="Times New Roman" panose="02020603050405020304" pitchFamily="18" charset="0"/>
                <a:ea typeface="DengXian" panose="02010600030101010101" pitchFamily="2" charset="-122"/>
              </a:rPr>
              <a:t>, the time to execute the algorithm satisfies the following relationship: </a:t>
            </a:r>
          </a:p>
          <a:p>
            <a:pPr marL="457200" lvl="1">
              <a:buNone/>
            </a:pPr>
            <a:endParaRPr lang="en-US" dirty="0">
              <a:effectLst/>
              <a:latin typeface="Times New Roman" panose="02020603050405020304" pitchFamily="18" charset="0"/>
              <a:ea typeface="DengXian" panose="02010600030101010101" pitchFamily="2" charset="-122"/>
            </a:endParaRPr>
          </a:p>
          <a:p>
            <a:pPr marL="457200" lvl="1">
              <a:buNone/>
            </a:pPr>
            <a:r>
              <a:rPr lang="fr-FR" i="1" dirty="0">
                <a:effectLst/>
                <a:latin typeface="Times New Roman" panose="02020603050405020304" pitchFamily="18" charset="0"/>
                <a:ea typeface="DengXian" panose="02010600030101010101" pitchFamily="2" charset="-122"/>
              </a:rPr>
              <a:t>T(n) &lt;= C * f(n)</a:t>
            </a:r>
            <a:r>
              <a:rPr lang="fr-FR" dirty="0">
                <a:effectLst/>
                <a:latin typeface="Times New Roman" panose="02020603050405020304" pitchFamily="18" charset="0"/>
                <a:ea typeface="DengXian" panose="02010600030101010101" pitchFamily="2" charset="-122"/>
              </a:rPr>
              <a:t> or </a:t>
            </a:r>
            <a:r>
              <a:rPr lang="fr-FR" i="1" dirty="0">
                <a:effectLst/>
                <a:latin typeface="Times New Roman" panose="02020603050405020304" pitchFamily="18" charset="0"/>
                <a:ea typeface="DengXian" panose="02010600030101010101" pitchFamily="2" charset="-122"/>
              </a:rPr>
              <a:t>T(n) / f(n) &lt;= C</a:t>
            </a:r>
            <a:r>
              <a:rPr lang="fr-FR" dirty="0">
                <a:effectLst/>
                <a:latin typeface="Times New Roman" panose="02020603050405020304" pitchFamily="18" charset="0"/>
                <a:ea typeface="DengXian" panose="02010600030101010101" pitchFamily="2" charset="-122"/>
              </a:rPr>
              <a:t> </a:t>
            </a:r>
          </a:p>
          <a:p>
            <a:pPr marL="457200" lvl="1">
              <a:buNone/>
            </a:pPr>
            <a:endParaRPr lang="en-US" dirty="0">
              <a:effectLst/>
              <a:latin typeface="Times New Roman" panose="02020603050405020304" pitchFamily="18" charset="0"/>
              <a:ea typeface="DengXian" panose="02010600030101010101" pitchFamily="2" charset="-122"/>
            </a:endParaRPr>
          </a:p>
          <a:p>
            <a:pPr marL="457200" lvl="1">
              <a:buNone/>
            </a:pPr>
            <a:r>
              <a:rPr lang="en-US" dirty="0">
                <a:effectLst/>
                <a:latin typeface="Times New Roman" panose="02020603050405020304" pitchFamily="18" charset="0"/>
                <a:ea typeface="DengXian" panose="02010600030101010101" pitchFamily="2" charset="-122"/>
              </a:rPr>
              <a:t>We express this as </a:t>
            </a:r>
            <a:r>
              <a:rPr lang="en-US" b="1" i="1" dirty="0">
                <a:effectLst/>
                <a:latin typeface="Times New Roman" panose="02020603050405020304" pitchFamily="18" charset="0"/>
                <a:ea typeface="DengXian" panose="02010600030101010101" pitchFamily="2" charset="-122"/>
              </a:rPr>
              <a:t>T(n)</a:t>
            </a:r>
            <a:r>
              <a:rPr lang="en-US" b="1" dirty="0">
                <a:effectLst/>
                <a:latin typeface="Times New Roman" panose="02020603050405020304" pitchFamily="18" charset="0"/>
                <a:ea typeface="DengXian" panose="02010600030101010101" pitchFamily="2" charset="-122"/>
              </a:rPr>
              <a:t> is </a:t>
            </a:r>
            <a:r>
              <a:rPr lang="en-US" b="1" i="1" dirty="0">
                <a:effectLst/>
                <a:latin typeface="Times New Roman" panose="02020603050405020304" pitchFamily="18" charset="0"/>
                <a:ea typeface="DengXian" panose="02010600030101010101" pitchFamily="2" charset="-122"/>
              </a:rPr>
              <a:t>O(f(n))</a:t>
            </a:r>
            <a:r>
              <a:rPr lang="en-US" dirty="0">
                <a:effectLst/>
                <a:latin typeface="Times New Roman" panose="02020603050405020304" pitchFamily="18" charset="0"/>
                <a:ea typeface="DengXian" panose="02010600030101010101" pitchFamily="2" charset="-122"/>
              </a:rPr>
              <a:t>, which reads as “order </a:t>
            </a:r>
            <a:r>
              <a:rPr lang="en-US" i="1" dirty="0">
                <a:effectLst/>
                <a:latin typeface="Times New Roman" panose="02020603050405020304" pitchFamily="18" charset="0"/>
                <a:ea typeface="DengXian" panose="02010600030101010101" pitchFamily="2" charset="-122"/>
              </a:rPr>
              <a:t>f(n)</a:t>
            </a:r>
            <a:r>
              <a:rPr lang="en-US" dirty="0">
                <a:effectLst/>
                <a:latin typeface="Times New Roman" panose="02020603050405020304" pitchFamily="18" charset="0"/>
                <a:ea typeface="DengXian" panose="02010600030101010101" pitchFamily="2" charset="-122"/>
              </a:rPr>
              <a:t>”. Common examples of function </a:t>
            </a:r>
            <a:r>
              <a:rPr lang="en-US" i="1" dirty="0">
                <a:effectLst/>
                <a:latin typeface="Times New Roman" panose="02020603050405020304" pitchFamily="18" charset="0"/>
                <a:ea typeface="DengXian" panose="02010600030101010101" pitchFamily="2" charset="-122"/>
              </a:rPr>
              <a:t>f(n)</a:t>
            </a:r>
            <a:r>
              <a:rPr lang="en-US" dirty="0">
                <a:effectLst/>
                <a:latin typeface="Times New Roman" panose="02020603050405020304" pitchFamily="18" charset="0"/>
                <a:ea typeface="DengXian" panose="02010600030101010101" pitchFamily="2" charset="-122"/>
              </a:rPr>
              <a:t> include </a:t>
            </a:r>
            <a:r>
              <a:rPr lang="en-US" i="1" dirty="0">
                <a:effectLst/>
                <a:latin typeface="Times New Roman" panose="02020603050405020304" pitchFamily="18" charset="0"/>
                <a:ea typeface="DengXian" panose="02010600030101010101" pitchFamily="2" charset="-122"/>
              </a:rPr>
              <a:t>n</a:t>
            </a:r>
            <a:r>
              <a:rPr lang="en-US" dirty="0">
                <a:effectLst/>
                <a:latin typeface="Times New Roman" panose="02020603050405020304" pitchFamily="18" charset="0"/>
                <a:ea typeface="DengXian" panose="02010600030101010101" pitchFamily="2" charset="-122"/>
              </a:rPr>
              <a:t>, </a:t>
            </a:r>
            <a:r>
              <a:rPr lang="en-US" i="1" dirty="0">
                <a:effectLst/>
                <a:latin typeface="Times New Roman" panose="02020603050405020304" pitchFamily="18" charset="0"/>
                <a:ea typeface="DengXian" panose="02010600030101010101" pitchFamily="2" charset="-122"/>
              </a:rPr>
              <a:t>n</a:t>
            </a:r>
            <a:r>
              <a:rPr lang="en-US" i="1" baseline="30000" dirty="0">
                <a:effectLst/>
                <a:latin typeface="Times New Roman" panose="02020603050405020304" pitchFamily="18" charset="0"/>
                <a:ea typeface="DengXian" panose="02010600030101010101" pitchFamily="2" charset="-122"/>
              </a:rPr>
              <a:t>2</a:t>
            </a:r>
            <a:r>
              <a:rPr lang="en-US" dirty="0">
                <a:effectLst/>
                <a:latin typeface="Times New Roman" panose="02020603050405020304" pitchFamily="18" charset="0"/>
                <a:ea typeface="DengXian" panose="02010600030101010101" pitchFamily="2" charset="-122"/>
              </a:rPr>
              <a:t>, </a:t>
            </a:r>
            <a:r>
              <a:rPr lang="en-US" i="1" dirty="0">
                <a:effectLst/>
                <a:latin typeface="Times New Roman" panose="02020603050405020304" pitchFamily="18" charset="0"/>
                <a:ea typeface="DengXian" panose="02010600030101010101" pitchFamily="2" charset="-122"/>
              </a:rPr>
              <a:t>log</a:t>
            </a:r>
            <a:r>
              <a:rPr lang="en-US" i="1" baseline="-25000" dirty="0">
                <a:effectLst/>
                <a:latin typeface="Times New Roman" panose="02020603050405020304" pitchFamily="18" charset="0"/>
                <a:ea typeface="DengXian" panose="02010600030101010101" pitchFamily="2" charset="-122"/>
              </a:rPr>
              <a:t>2</a:t>
            </a:r>
            <a:r>
              <a:rPr lang="en-US" i="1" dirty="0">
                <a:effectLst/>
                <a:latin typeface="Times New Roman" panose="02020603050405020304" pitchFamily="18" charset="0"/>
                <a:ea typeface="DengXian" panose="02010600030101010101" pitchFamily="2" charset="-122"/>
              </a:rPr>
              <a:t>(n)</a:t>
            </a:r>
            <a:r>
              <a:rPr lang="en-US" dirty="0">
                <a:effectLst/>
                <a:latin typeface="Times New Roman" panose="02020603050405020304" pitchFamily="18" charset="0"/>
                <a:ea typeface="DengXian" panose="02010600030101010101" pitchFamily="2" charset="-122"/>
              </a:rPr>
              <a:t>, </a:t>
            </a:r>
            <a:r>
              <a:rPr lang="en-US" i="1" dirty="0">
                <a:effectLst/>
                <a:latin typeface="Times New Roman" panose="02020603050405020304" pitchFamily="18" charset="0"/>
                <a:ea typeface="DengXian" panose="02010600030101010101" pitchFamily="2" charset="-122"/>
              </a:rPr>
              <a:t>n*log</a:t>
            </a:r>
            <a:r>
              <a:rPr lang="en-US" i="1" baseline="-25000" dirty="0">
                <a:effectLst/>
                <a:latin typeface="Times New Roman" panose="02020603050405020304" pitchFamily="18" charset="0"/>
                <a:ea typeface="DengXian" panose="02010600030101010101" pitchFamily="2" charset="-122"/>
              </a:rPr>
              <a:t>2</a:t>
            </a:r>
            <a:r>
              <a:rPr lang="en-US" i="1" dirty="0">
                <a:effectLst/>
                <a:latin typeface="Times New Roman" panose="02020603050405020304" pitchFamily="18" charset="0"/>
                <a:ea typeface="DengXian" panose="02010600030101010101" pitchFamily="2" charset="-122"/>
              </a:rPr>
              <a:t>(n)</a:t>
            </a:r>
            <a:r>
              <a:rPr lang="en-US" dirty="0">
                <a:effectLst/>
                <a:latin typeface="Times New Roman" panose="02020603050405020304" pitchFamily="18" charset="0"/>
                <a:ea typeface="DengXian" panose="02010600030101010101" pitchFamily="2" charset="-122"/>
              </a:rPr>
              <a:t>, </a:t>
            </a:r>
            <a:r>
              <a:rPr lang="en-US" i="1" dirty="0">
                <a:effectLst/>
                <a:latin typeface="Times New Roman" panose="02020603050405020304" pitchFamily="18" charset="0"/>
                <a:ea typeface="DengXian" panose="02010600030101010101" pitchFamily="2" charset="-122"/>
              </a:rPr>
              <a:t>2</a:t>
            </a:r>
            <a:r>
              <a:rPr lang="en-US" i="1" baseline="30000" dirty="0">
                <a:effectLst/>
                <a:latin typeface="Times New Roman" panose="02020603050405020304" pitchFamily="18" charset="0"/>
                <a:ea typeface="DengXian" panose="02010600030101010101" pitchFamily="2" charset="-122"/>
              </a:rPr>
              <a:t>n</a:t>
            </a:r>
            <a:r>
              <a:rPr lang="en-US" dirty="0">
                <a:effectLst/>
                <a:latin typeface="Times New Roman" panose="02020603050405020304" pitchFamily="18" charset="0"/>
                <a:ea typeface="DengXian" panose="02010600030101010101" pitchFamily="2" charset="-122"/>
              </a:rPr>
              <a:t>, and </a:t>
            </a:r>
            <a:r>
              <a:rPr lang="en-US" i="1" dirty="0">
                <a:effectLst/>
                <a:latin typeface="Times New Roman" panose="02020603050405020304" pitchFamily="18" charset="0"/>
                <a:ea typeface="DengXian" panose="02010600030101010101" pitchFamily="2" charset="-122"/>
              </a:rPr>
              <a:t>1</a:t>
            </a:r>
            <a:r>
              <a:rPr lang="en-US" dirty="0">
                <a:effectLst/>
                <a:latin typeface="Times New Roman" panose="02020603050405020304" pitchFamily="18" charset="0"/>
                <a:ea typeface="DengXian" panose="02010600030101010101" pitchFamily="2" charset="-122"/>
              </a:rPr>
              <a:t>. </a:t>
            </a:r>
          </a:p>
        </p:txBody>
      </p:sp>
      <p:pic>
        <p:nvPicPr>
          <p:cNvPr id="4" name="Picture 3">
            <a:extLst>
              <a:ext uri="{FF2B5EF4-FFF2-40B4-BE49-F238E27FC236}">
                <a16:creationId xmlns:a16="http://schemas.microsoft.com/office/drawing/2014/main" id="{F28CD7B0-2D81-CC99-8A71-760EB480513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285455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DD2E4-C097-83F9-7AE8-5BD6D6F886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9F9A52-7423-46C8-588A-D270F2AE561B}"/>
              </a:ext>
            </a:extLst>
          </p:cNvPr>
          <p:cNvSpPr>
            <a:spLocks noGrp="1"/>
          </p:cNvSpPr>
          <p:nvPr>
            <p:ph type="title"/>
          </p:nvPr>
        </p:nvSpPr>
        <p:spPr/>
        <p:txBody>
          <a:bodyPr/>
          <a:lstStyle/>
          <a:p>
            <a:r>
              <a:rPr lang="en-US" dirty="0"/>
              <a:t>18.2 Analysis of Time Complexity</a:t>
            </a:r>
          </a:p>
        </p:txBody>
      </p:sp>
      <p:sp>
        <p:nvSpPr>
          <p:cNvPr id="3" name="Content Placeholder 2">
            <a:extLst>
              <a:ext uri="{FF2B5EF4-FFF2-40B4-BE49-F238E27FC236}">
                <a16:creationId xmlns:a16="http://schemas.microsoft.com/office/drawing/2014/main" id="{8FB709B0-E764-DD2C-46F9-803A6DEB28BE}"/>
              </a:ext>
            </a:extLst>
          </p:cNvPr>
          <p:cNvSpPr>
            <a:spLocks noGrp="1"/>
          </p:cNvSpPr>
          <p:nvPr>
            <p:ph idx="1"/>
          </p:nvPr>
        </p:nvSpPr>
        <p:spPr/>
        <p:txBody>
          <a:bodyPr>
            <a:normAutofit/>
          </a:bodyPr>
          <a:lstStyle/>
          <a:p>
            <a:pPr marL="0" marR="0">
              <a:buNone/>
            </a:pPr>
            <a:r>
              <a:rPr lang="en-US" sz="1900" dirty="0">
                <a:effectLst/>
                <a:latin typeface="Times New Roman" panose="02020603050405020304" pitchFamily="18" charset="0"/>
                <a:ea typeface="DengXian" panose="02010600030101010101" pitchFamily="2" charset="-122"/>
              </a:rPr>
              <a:t>Example 1  - Time complexity of algorithm to read </a:t>
            </a:r>
            <a:r>
              <a:rPr lang="en-US" sz="1900" i="1" dirty="0">
                <a:effectLst/>
                <a:latin typeface="Times New Roman" panose="02020603050405020304" pitchFamily="18" charset="0"/>
                <a:ea typeface="DengXian" panose="02010600030101010101" pitchFamily="2" charset="-122"/>
              </a:rPr>
              <a:t>n</a:t>
            </a:r>
            <a:r>
              <a:rPr lang="en-US" sz="1900" dirty="0">
                <a:effectLst/>
                <a:latin typeface="Times New Roman" panose="02020603050405020304" pitchFamily="18" charset="0"/>
                <a:ea typeface="DengXian" panose="02010600030101010101" pitchFamily="2" charset="-122"/>
              </a:rPr>
              <a:t> elements into array</a:t>
            </a:r>
          </a:p>
          <a:p>
            <a:pPr marL="0" marR="0">
              <a:buNone/>
            </a:pPr>
            <a:r>
              <a:rPr lang="en-US" sz="1900" dirty="0">
                <a:effectLst/>
                <a:latin typeface="Times New Roman" panose="02020603050405020304" pitchFamily="18" charset="0"/>
                <a:ea typeface="DengXian" panose="02010600030101010101" pitchFamily="2" charset="-122"/>
              </a:rPr>
              <a:t>   </a:t>
            </a:r>
            <a:r>
              <a:rPr lang="en-US" sz="1900" dirty="0">
                <a:effectLst/>
                <a:latin typeface="Consolas" panose="020B0609020204030204" pitchFamily="49" charset="0"/>
                <a:ea typeface="DengXian" panose="02010600030101010101" pitchFamily="2" charset="-122"/>
                <a:cs typeface="Times New Roman" panose="02020603050405020304" pitchFamily="18" charset="0"/>
              </a:rPr>
              <a:t>    int </a:t>
            </a:r>
            <a:r>
              <a:rPr lang="en-US" sz="19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1900" dirty="0">
                <a:effectLst/>
                <a:latin typeface="Consolas" panose="020B0609020204030204" pitchFamily="49" charset="0"/>
                <a:ea typeface="DengXian" panose="02010600030101010101" pitchFamily="2" charset="-122"/>
                <a:cs typeface="Times New Roman" panose="02020603050405020304" pitchFamily="18" charset="0"/>
              </a:rPr>
              <a:t> = 0;                      // executed 1 time</a:t>
            </a:r>
          </a:p>
          <a:p>
            <a:pPr marL="457200" marR="0">
              <a:buNone/>
            </a:pPr>
            <a:r>
              <a:rPr lang="en-US" sz="1900" dirty="0">
                <a:effectLst/>
                <a:latin typeface="Consolas" panose="020B0609020204030204" pitchFamily="49" charset="0"/>
                <a:ea typeface="DengXian" panose="02010600030101010101" pitchFamily="2" charset="-122"/>
                <a:cs typeface="Times New Roman" panose="02020603050405020304" pitchFamily="18" charset="0"/>
              </a:rPr>
              <a:t>    while (</a:t>
            </a:r>
            <a:r>
              <a:rPr lang="en-US" sz="19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1900" dirty="0">
                <a:effectLst/>
                <a:latin typeface="Consolas" panose="020B0609020204030204" pitchFamily="49" charset="0"/>
                <a:ea typeface="DengXian" panose="02010600030101010101" pitchFamily="2" charset="-122"/>
                <a:cs typeface="Times New Roman" panose="02020603050405020304" pitchFamily="18" charset="0"/>
              </a:rPr>
              <a:t> &lt; n)                   // executed n + 1 times</a:t>
            </a:r>
          </a:p>
          <a:p>
            <a:pPr marL="457200" marR="0">
              <a:buNone/>
            </a:pPr>
            <a:r>
              <a:rPr lang="en-US" sz="1900" dirty="0">
                <a:effectLst/>
                <a:latin typeface="Consolas" panose="020B0609020204030204" pitchFamily="49" charset="0"/>
                <a:ea typeface="DengXian" panose="02010600030101010101" pitchFamily="2" charset="-122"/>
                <a:cs typeface="Times New Roman" panose="02020603050405020304" pitchFamily="18" charset="0"/>
              </a:rPr>
              <a:t>    {   a[</a:t>
            </a:r>
            <a:r>
              <a:rPr lang="en-US" sz="19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1900" dirty="0">
                <a:effectLst/>
                <a:latin typeface="Consolas" panose="020B0609020204030204" pitchFamily="49" charset="0"/>
                <a:ea typeface="DengXian" panose="02010600030101010101" pitchFamily="2" charset="-122"/>
                <a:cs typeface="Times New Roman" panose="02020603050405020304" pitchFamily="18" charset="0"/>
              </a:rPr>
              <a:t>] = </a:t>
            </a:r>
            <a:r>
              <a:rPr lang="en-US" sz="1900" dirty="0" err="1">
                <a:effectLst/>
                <a:latin typeface="Consolas" panose="020B0609020204030204" pitchFamily="49" charset="0"/>
                <a:ea typeface="DengXian" panose="02010600030101010101" pitchFamily="2" charset="-122"/>
                <a:cs typeface="Times New Roman" panose="02020603050405020304" pitchFamily="18" charset="0"/>
              </a:rPr>
              <a:t>scanner.nextInt</a:t>
            </a:r>
            <a:r>
              <a:rPr lang="en-US" sz="1900" dirty="0">
                <a:effectLst/>
                <a:latin typeface="Consolas" panose="020B0609020204030204" pitchFamily="49" charset="0"/>
                <a:ea typeface="DengXian" panose="02010600030101010101" pitchFamily="2" charset="-122"/>
                <a:cs typeface="Times New Roman" panose="02020603050405020304" pitchFamily="18" charset="0"/>
              </a:rPr>
              <a:t>();   // executed n times</a:t>
            </a:r>
          </a:p>
          <a:p>
            <a:pPr marL="457200" marR="0">
              <a:buNone/>
            </a:pPr>
            <a:r>
              <a:rPr lang="en-US" sz="1900" dirty="0">
                <a:effectLst/>
                <a:latin typeface="Consolas" panose="020B0609020204030204" pitchFamily="49" charset="0"/>
                <a:ea typeface="DengXian" panose="02010600030101010101" pitchFamily="2" charset="-122"/>
                <a:cs typeface="Times New Roman" panose="02020603050405020304" pitchFamily="18" charset="0"/>
              </a:rPr>
              <a:t>        </a:t>
            </a:r>
            <a:r>
              <a:rPr lang="en-US" sz="1900" dirty="0" err="1">
                <a:effectLst/>
                <a:latin typeface="Consolas" panose="020B0609020204030204" pitchFamily="49" charset="0"/>
                <a:ea typeface="DengXian" panose="02010600030101010101" pitchFamily="2" charset="-122"/>
                <a:cs typeface="Times New Roman" panose="02020603050405020304" pitchFamily="18" charset="0"/>
              </a:rPr>
              <a:t>i</a:t>
            </a:r>
            <a:r>
              <a:rPr lang="en-US" sz="1900" dirty="0">
                <a:effectLst/>
                <a:latin typeface="Consolas" panose="020B0609020204030204" pitchFamily="49" charset="0"/>
                <a:ea typeface="DengXian" panose="02010600030101010101" pitchFamily="2" charset="-122"/>
                <a:cs typeface="Times New Roman" panose="02020603050405020304" pitchFamily="18" charset="0"/>
              </a:rPr>
              <a:t>++;}                       // executed n times</a:t>
            </a:r>
          </a:p>
          <a:p>
            <a:pPr marL="0" marR="0">
              <a:buNone/>
            </a:pPr>
            <a:endParaRPr lang="en-US" sz="1800" i="1" dirty="0">
              <a:effectLst/>
              <a:latin typeface="Times New Roman" panose="02020603050405020304" pitchFamily="18" charset="0"/>
              <a:ea typeface="Times New Roman" panose="02020603050405020304" pitchFamily="18" charset="0"/>
            </a:endParaRPr>
          </a:p>
          <a:p>
            <a:pPr marL="0" marR="0">
              <a:buNone/>
            </a:pPr>
            <a:r>
              <a:rPr lang="en-US" sz="2000" i="1" dirty="0">
                <a:effectLst/>
                <a:latin typeface="Times New Roman" panose="02020603050405020304" pitchFamily="18" charset="0"/>
                <a:ea typeface="Times New Roman" panose="02020603050405020304" pitchFamily="18" charset="0"/>
              </a:rPr>
              <a:t>T(n)</a:t>
            </a:r>
            <a:r>
              <a:rPr lang="en-US" sz="2000" i="1" dirty="0">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 </a:t>
            </a:r>
            <a:r>
              <a:rPr lang="en-US" sz="2000" i="1" dirty="0">
                <a:effectLst/>
                <a:latin typeface="Times New Roman" panose="02020603050405020304" pitchFamily="18" charset="0"/>
                <a:ea typeface="Times New Roman" panose="02020603050405020304" pitchFamily="18" charset="0"/>
              </a:rPr>
              <a:t>3n+2</a:t>
            </a:r>
            <a:endParaRPr lang="en-US" sz="2000" dirty="0">
              <a:effectLst/>
              <a:latin typeface="Times New Roman" panose="02020603050405020304" pitchFamily="18" charset="0"/>
              <a:ea typeface="Times New Roman" panose="02020603050405020304" pitchFamily="18" charset="0"/>
            </a:endParaRPr>
          </a:p>
          <a:p>
            <a:pPr marL="0" marR="0">
              <a:buNone/>
            </a:pPr>
            <a:r>
              <a:rPr lang="en-US" sz="2000" dirty="0">
                <a:effectLst/>
                <a:latin typeface="Times New Roman" panose="02020603050405020304" pitchFamily="18" charset="0"/>
                <a:ea typeface="Times New Roman" panose="02020603050405020304" pitchFamily="18" charset="0"/>
              </a:rPr>
              <a:t>We can simplify this as: </a:t>
            </a:r>
            <a:r>
              <a:rPr lang="en-US" sz="2000" i="1" dirty="0">
                <a:effectLst/>
                <a:latin typeface="Times New Roman" panose="02020603050405020304" pitchFamily="18" charset="0"/>
                <a:ea typeface="Times New Roman" panose="02020603050405020304" pitchFamily="18" charset="0"/>
              </a:rPr>
              <a:t>3n+2&lt;6n</a:t>
            </a:r>
            <a:r>
              <a:rPr lang="en-US" sz="2000" dirty="0">
                <a:effectLst/>
                <a:latin typeface="Times New Roman" panose="02020603050405020304" pitchFamily="18" charset="0"/>
                <a:ea typeface="Times New Roman" panose="02020603050405020304" pitchFamily="18" charset="0"/>
              </a:rPr>
              <a:t>.</a:t>
            </a:r>
          </a:p>
          <a:p>
            <a:pPr marL="0" marR="0">
              <a:buNone/>
            </a:pPr>
            <a:r>
              <a:rPr lang="en-US" sz="2000" dirty="0">
                <a:effectLst/>
                <a:latin typeface="Times New Roman" panose="02020603050405020304" pitchFamily="18" charset="0"/>
                <a:ea typeface="Times New Roman" panose="02020603050405020304" pitchFamily="18" charset="0"/>
              </a:rPr>
              <a:t>we can choose </a:t>
            </a:r>
            <a:r>
              <a:rPr lang="en-US" sz="2000" i="1" dirty="0">
                <a:effectLst/>
                <a:latin typeface="Times New Roman" panose="02020603050405020304" pitchFamily="18" charset="0"/>
                <a:ea typeface="Times New Roman" panose="02020603050405020304" pitchFamily="18" charset="0"/>
              </a:rPr>
              <a:t>C=6</a:t>
            </a:r>
            <a:r>
              <a:rPr lang="en-US" sz="2000" dirty="0">
                <a:effectLst/>
                <a:latin typeface="Times New Roman" panose="02020603050405020304" pitchFamily="18" charset="0"/>
                <a:ea typeface="Times New Roman" panose="02020603050405020304" pitchFamily="18" charset="0"/>
              </a:rPr>
              <a:t> and </a:t>
            </a:r>
            <a:r>
              <a:rPr lang="en-US" sz="2000" i="1" dirty="0">
                <a:effectLst/>
                <a:latin typeface="Times New Roman" panose="02020603050405020304" pitchFamily="18" charset="0"/>
                <a:ea typeface="Times New Roman" panose="02020603050405020304" pitchFamily="18" charset="0"/>
              </a:rPr>
              <a:t>f(n)=n</a:t>
            </a:r>
            <a:r>
              <a:rPr lang="en-US" sz="2000" dirty="0">
                <a:effectLst/>
                <a:latin typeface="Times New Roman" panose="02020603050405020304" pitchFamily="18" charset="0"/>
                <a:ea typeface="Times New Roman" panose="02020603050405020304" pitchFamily="18" charset="0"/>
              </a:rPr>
              <a:t>. </a:t>
            </a:r>
          </a:p>
          <a:p>
            <a:pPr marL="0" marR="0">
              <a:buNone/>
            </a:pPr>
            <a:r>
              <a:rPr lang="en-US" sz="2000" dirty="0">
                <a:effectLst/>
                <a:latin typeface="Times New Roman" panose="02020603050405020304" pitchFamily="18" charset="0"/>
                <a:ea typeface="Times New Roman" panose="02020603050405020304" pitchFamily="18" charset="0"/>
              </a:rPr>
              <a:t>conclude that </a:t>
            </a:r>
            <a:r>
              <a:rPr lang="en-US" sz="2000" i="1" dirty="0">
                <a:effectLst/>
                <a:latin typeface="Times New Roman" panose="02020603050405020304" pitchFamily="18" charset="0"/>
                <a:ea typeface="Times New Roman" panose="02020603050405020304" pitchFamily="18" charset="0"/>
              </a:rPr>
              <a:t>T(n)</a:t>
            </a:r>
            <a:r>
              <a:rPr lang="en-US" sz="2000" dirty="0">
                <a:effectLst/>
                <a:latin typeface="Times New Roman" panose="02020603050405020304" pitchFamily="18" charset="0"/>
                <a:ea typeface="Times New Roman" panose="02020603050405020304" pitchFamily="18" charset="0"/>
              </a:rPr>
              <a:t> is </a:t>
            </a:r>
            <a:r>
              <a:rPr lang="en-US" sz="2000" i="1" dirty="0">
                <a:effectLst/>
                <a:latin typeface="Times New Roman" panose="02020603050405020304" pitchFamily="18" charset="0"/>
                <a:ea typeface="Times New Roman" panose="02020603050405020304" pitchFamily="18" charset="0"/>
              </a:rPr>
              <a:t>O(n)</a:t>
            </a:r>
            <a:r>
              <a:rPr lang="en-US" sz="2000" dirty="0">
                <a:effectLst/>
                <a:latin typeface="Times New Roman" panose="02020603050405020304" pitchFamily="18" charset="0"/>
                <a:ea typeface="Times New Roman" panose="02020603050405020304" pitchFamily="18" charset="0"/>
              </a:rPr>
              <a:t>. This means that if </a:t>
            </a:r>
            <a:r>
              <a:rPr lang="en-US" sz="2000" i="1" dirty="0">
                <a:effectLst/>
                <a:latin typeface="Times New Roman" panose="02020603050405020304" pitchFamily="18" charset="0"/>
                <a:ea typeface="Times New Roman" panose="02020603050405020304" pitchFamily="18" charset="0"/>
              </a:rPr>
              <a:t>n</a:t>
            </a:r>
            <a:r>
              <a:rPr lang="en-US" sz="2000" dirty="0">
                <a:effectLst/>
                <a:latin typeface="Times New Roman" panose="02020603050405020304" pitchFamily="18" charset="0"/>
                <a:ea typeface="Times New Roman" panose="02020603050405020304" pitchFamily="18" charset="0"/>
              </a:rPr>
              <a:t> doubles, </a:t>
            </a:r>
            <a:r>
              <a:rPr lang="en-US" sz="2000" i="1" dirty="0">
                <a:effectLst/>
                <a:latin typeface="Times New Roman" panose="02020603050405020304" pitchFamily="18" charset="0"/>
                <a:ea typeface="Times New Roman" panose="02020603050405020304" pitchFamily="18" charset="0"/>
              </a:rPr>
              <a:t>T(n) </a:t>
            </a:r>
            <a:r>
              <a:rPr lang="en-US" sz="2000" dirty="0">
                <a:effectLst/>
                <a:latin typeface="Times New Roman" panose="02020603050405020304" pitchFamily="18" charset="0"/>
                <a:ea typeface="Times New Roman" panose="02020603050405020304" pitchFamily="18" charset="0"/>
              </a:rPr>
              <a:t>also doubles, and so on.</a:t>
            </a:r>
          </a:p>
          <a:p>
            <a:pPr marL="0" indent="0">
              <a:buNone/>
            </a:pPr>
            <a:endParaRPr lang="en-US" dirty="0"/>
          </a:p>
        </p:txBody>
      </p:sp>
      <p:pic>
        <p:nvPicPr>
          <p:cNvPr id="4" name="Picture 3">
            <a:extLst>
              <a:ext uri="{FF2B5EF4-FFF2-40B4-BE49-F238E27FC236}">
                <a16:creationId xmlns:a16="http://schemas.microsoft.com/office/drawing/2014/main" id="{63C00793-20D7-919E-B0F6-852E44DFD20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8289826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2543</TotalTime>
  <Words>2528</Words>
  <Application>Microsoft Office PowerPoint</Application>
  <PresentationFormat>Widescreen</PresentationFormat>
  <Paragraphs>192</Paragraphs>
  <Slides>26</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Aptos</vt:lpstr>
      <vt:lpstr>Aptos Display</vt:lpstr>
      <vt:lpstr>Arial</vt:lpstr>
      <vt:lpstr>Consolas</vt:lpstr>
      <vt:lpstr>Courier New</vt:lpstr>
      <vt:lpstr>Symbol</vt:lpstr>
      <vt:lpstr>Times New Roman</vt:lpstr>
      <vt:lpstr>Office Theme</vt:lpstr>
      <vt:lpstr>PowerPoint Presentation</vt:lpstr>
      <vt:lpstr>Java OOP and Data Structures with Introduction to Secure Coding Dr. Ziping Liu  </vt:lpstr>
      <vt:lpstr>https://he.kendallhunt.com/product/java-oop-and-data-structures-introduction-secure-coding  </vt:lpstr>
      <vt:lpstr>Chapter Outlines</vt:lpstr>
      <vt:lpstr>18.1 What Is Time Complexity – BIG O?</vt:lpstr>
      <vt:lpstr>18.1 What Is Time Complexity – BIG O?</vt:lpstr>
      <vt:lpstr>18.1 What Is Time Complexity – BIG O?</vt:lpstr>
      <vt:lpstr>18.1 What Is Time Complexity – BIG O?</vt:lpstr>
      <vt:lpstr>18.2 Analysis of Time Complexity</vt:lpstr>
      <vt:lpstr>18.2 Analysis of Time Complexity</vt:lpstr>
      <vt:lpstr>18.3 Comparing Orders of Magnitude</vt:lpstr>
      <vt:lpstr>18.3 Comparing Orders of Magnitude</vt:lpstr>
      <vt:lpstr>18.3 Comparing Orders of Magnitude</vt:lpstr>
      <vt:lpstr>PowerPoint Presentation</vt:lpstr>
      <vt:lpstr>PowerPoint Presentation</vt:lpstr>
      <vt:lpstr>18.4 Comparison of Search Algorithms</vt:lpstr>
      <vt:lpstr>18.4 Comparison of Search Algorithms</vt:lpstr>
      <vt:lpstr>18.5 Comparison of Sorting Algorithms</vt:lpstr>
      <vt:lpstr>18.5 Comparison of Sorting Algorithms</vt:lpstr>
      <vt:lpstr>18.5 Comparison of Sorting Algorithms</vt:lpstr>
      <vt:lpstr>18.5 Comparison of Sorting Algorithms</vt:lpstr>
      <vt:lpstr>18.5 Comparison of Sorting Algorithms</vt:lpstr>
      <vt:lpstr>18.5 Comparison of Sorting Algorithms</vt:lpstr>
      <vt:lpstr>18.6 Time Complexity for Recurrence Relation</vt:lpstr>
      <vt:lpstr>18.6 Time Complexity for Recurrence Relation</vt:lpstr>
      <vt:lpstr>Which National Part is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Liu, Ziping</dc:creator>
  <cp:lastModifiedBy>Liu, Ziping</cp:lastModifiedBy>
  <cp:revision>164</cp:revision>
  <dcterms:created xsi:type="dcterms:W3CDTF">2025-01-08T14:48:28Z</dcterms:created>
  <dcterms:modified xsi:type="dcterms:W3CDTF">2025-09-08T15:12:01Z</dcterms:modified>
</cp:coreProperties>
</file>

<file path=docProps/thumbnail.jpeg>
</file>